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81" r:id="rId6"/>
    <p:sldId id="282" r:id="rId7"/>
    <p:sldId id="280" r:id="rId8"/>
    <p:sldId id="271" r:id="rId9"/>
    <p:sldId id="277" r:id="rId10"/>
    <p:sldId id="270" r:id="rId11"/>
    <p:sldId id="262" r:id="rId12"/>
    <p:sldId id="278" r:id="rId13"/>
    <p:sldId id="269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5"/>
    </p:embeddedFont>
    <p:embeddedFont>
      <p:font typeface="나눔스퀘어 Bold" panose="020B0600000101010101" pitchFamily="50" charset="-127"/>
      <p:bold r:id="rId16"/>
    </p:embeddedFont>
    <p:embeddedFont>
      <p:font typeface="나눔스퀘어 ExtraBold" panose="020B0600000101010101" pitchFamily="50" charset="-127"/>
      <p:bold r:id="rId17"/>
    </p:embeddedFont>
    <p:embeddedFont>
      <p:font typeface="더페이스샵 잉크립퀴드체" panose="03050503000000000000" pitchFamily="66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F8F8F8"/>
    <a:srgbClr val="4946E7"/>
    <a:srgbClr val="CCCCCC"/>
    <a:srgbClr val="D9D9D9"/>
    <a:srgbClr val="222222"/>
    <a:srgbClr val="FF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6" autoAdjust="0"/>
    <p:restoredTop sz="94660"/>
  </p:normalViewPr>
  <p:slideViewPr>
    <p:cSldViewPr>
      <p:cViewPr>
        <p:scale>
          <a:sx n="66" d="100"/>
          <a:sy n="66" d="100"/>
        </p:scale>
        <p:origin x="79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946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49-4C3B-90BA-32537B0B584F}"/>
              </c:ext>
            </c:extLst>
          </c:dPt>
          <c:dPt>
            <c:idx val="1"/>
            <c:invertIfNegative val="0"/>
            <c:bubble3D val="0"/>
            <c:spPr>
              <a:solidFill>
                <a:srgbClr val="4946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49-4C3B-90BA-32537B0B58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2"/>
                <c:pt idx="0">
                  <c:v>2014</c:v>
                </c:pt>
                <c:pt idx="1">
                  <c:v>2025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2"/>
                <c:pt idx="0">
                  <c:v>150</c:v>
                </c:pt>
                <c:pt idx="1">
                  <c:v>3350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계열 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4-3549-4C3B-90BA-32537B0B58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975279"/>
        <c:axId val="121977359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2014</c:v>
                      </c:pt>
                      <c:pt idx="1">
                        <c:v>2025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uri="{02D57815-91ED-43cb-92C2-25804820EDAC}">
                    <c15:filteredSeriesTitle>
                      <c15:tx>
                        <c:strRef>
                          <c:extLst>
                            <c:ext uri="{02D57815-91ED-43cb-92C2-25804820EDAC}">
                              <c15:formulaRef>
                                <c15:sqref>Sheet1!$C$1</c15:sqref>
                              </c15:formulaRef>
                            </c:ext>
                          </c:extLst>
                          <c:strCache>
                            <c:ptCount val="1"/>
                            <c:pt idx="0">
                              <c:v>열1</c:v>
                            </c:pt>
                          </c:strCache>
                        </c:strRef>
                      </c15:tx>
                    </c15:filteredSeriesTitle>
                  </c:ext>
                  <c:ext xmlns:c16="http://schemas.microsoft.com/office/drawing/2014/chart" uri="{C3380CC4-5D6E-409C-BE32-E72D297353CC}">
                    <c16:uniqueId val="{00000005-3549-4C3B-90BA-32537B0B584F}"/>
                  </c:ext>
                </c:extLst>
              </c15:ser>
            </c15:filteredBarSeries>
            <c15:filteredBarSeries>
              <c15:ser>
                <c:idx val="2"/>
                <c:order val="2"/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2014</c:v>
                      </c:pt>
                      <c:pt idx="1">
                        <c:v>2025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 xmlns:c15="http://schemas.microsoft.com/office/drawing/2012/chart">
                  <c:ext xmlns:c15="http://schemas.microsoft.com/office/drawing/2012/chart" uri="{02D57815-91ED-43cb-92C2-25804820EDAC}">
                    <c15:filteredSeriesTitle>
                      <c15:tx>
                        <c:strRef>
                          <c:extLst>
                            <c:ext uri="{02D57815-91ED-43cb-92C2-25804820EDAC}">
                              <c15:formulaRef>
                                <c15:sqref>Sheet1!$D$1</c15:sqref>
                              </c15:formulaRef>
                            </c:ext>
                          </c:extLst>
                          <c:strCache>
                            <c:ptCount val="1"/>
                            <c:pt idx="0">
                              <c:v>열2</c:v>
                            </c:pt>
                          </c:strCache>
                        </c:strRef>
                      </c15:tx>
                    </c15:filteredSeriesTitle>
                  </c:ext>
                  <c:ext xmlns:c16="http://schemas.microsoft.com/office/drawing/2014/chart" uri="{C3380CC4-5D6E-409C-BE32-E72D297353CC}">
                    <c16:uniqueId val="{00000006-3549-4C3B-90BA-32537B0B584F}"/>
                  </c:ext>
                </c:extLst>
              </c15:ser>
            </c15:filteredBarSeries>
          </c:ext>
        </c:extLst>
      </c:barChart>
      <c:catAx>
        <c:axId val="121975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21977359"/>
        <c:crosses val="autoZero"/>
        <c:auto val="1"/>
        <c:lblAlgn val="ctr"/>
        <c:lblOffset val="100"/>
        <c:noMultiLvlLbl val="0"/>
      </c:catAx>
      <c:valAx>
        <c:axId val="12197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9D9D9">
                  <a:alpha val="50196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21975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교통ㆍ배송</c:v>
                </c:pt>
              </c:strCache>
            </c:strRef>
          </c:tx>
          <c:spPr>
            <a:solidFill>
              <a:srgbClr val="4946E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</c:v>
                </c:pt>
                <c:pt idx="1">
                  <c:v>2018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6.4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F1-4158-A5C4-CB24F0F0E7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재능ㆍ서비스</c:v>
                </c:pt>
              </c:strCache>
            </c:strRef>
          </c:tx>
          <c:spPr>
            <a:solidFill>
              <a:srgbClr val="22222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</c:v>
                </c:pt>
                <c:pt idx="1">
                  <c:v>2018</c:v>
                </c:pt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4.3</c:v>
                </c:pt>
                <c:pt idx="1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F1-4158-A5C4-CB24F0F0E73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숙박ㆍ공간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</c:v>
                </c:pt>
                <c:pt idx="1">
                  <c:v>2018</c:v>
                </c:pt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17.899999999999999</c:v>
                </c:pt>
                <c:pt idx="1">
                  <c:v>21.5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F1-4158-A5C4-CB24F0F0E73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상품판매</c:v>
                </c:pt>
              </c:strCache>
            </c:strRef>
          </c:tx>
          <c:spPr>
            <a:solidFill>
              <a:srgbClr val="CCCCC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</c:v>
                </c:pt>
                <c:pt idx="1">
                  <c:v>2018</c:v>
                </c:pt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71.5</c:v>
                </c:pt>
                <c:pt idx="1">
                  <c:v>18.899999999999999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FF1-4158-A5C4-CB24F0F0E73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5460879"/>
        <c:axId val="515463375"/>
      </c:barChart>
      <c:catAx>
        <c:axId val="5154608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515463375"/>
        <c:crosses val="autoZero"/>
        <c:auto val="1"/>
        <c:lblAlgn val="ctr"/>
        <c:lblOffset val="100"/>
        <c:noMultiLvlLbl val="0"/>
      </c:catAx>
      <c:valAx>
        <c:axId val="51546337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15460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003934502432098"/>
          <c:y val="0.3745647199347989"/>
          <c:w val="0.24788216537369098"/>
          <c:h val="0.276138762922758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4946E7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2018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148</c:v>
                </c:pt>
                <c:pt idx="1">
                  <c:v>418</c:v>
                </c:pt>
                <c:pt idx="2">
                  <c:v>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3B-48FB-9658-7DB142120F8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82230655"/>
        <c:axId val="1082229407"/>
      </c:lineChart>
      <c:catAx>
        <c:axId val="108223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2229407"/>
        <c:crosses val="autoZero"/>
        <c:auto val="1"/>
        <c:lblAlgn val="ctr"/>
        <c:lblOffset val="100"/>
        <c:noMultiLvlLbl val="0"/>
      </c:catAx>
      <c:valAx>
        <c:axId val="1082229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2230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1D924-147F-ED9D-F7D4-42609481D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F36551-343F-0B2E-BBAC-9D7F67A52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B9419-C32B-4B33-911C-B807AFD5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36C4D-5647-FCBF-6AE4-BABADD52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1AC13-679F-A455-DE88-A30C4786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7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94365-689F-75FF-4B00-00F68003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88FB3E-C1FD-6C53-02FE-0C5988EAF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88F2F-096A-8F86-5B52-767C20A3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CA99B-8355-E2BD-2EBB-2EFE8ED4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CA584-0BCB-B6ED-2B8C-2D6CE3EF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3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701BD0-B309-6609-E1D6-F132FC38D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633913-41A9-480A-0049-6CE4C567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1ECFE-2E4E-1966-9247-6BA95866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F0D00-5A44-002B-4E81-DF80F1FA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B67FD-CF11-F170-E88D-330B39BE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0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66D14-A3B7-02C3-5FFC-793A262F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000A1-5A24-F548-7B99-8852848E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BFFC0-672D-2547-4911-BA1CF2A0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7B8B9-23CB-3013-7D86-6FC4AE20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15415-F335-934B-638C-DEAA4ACD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9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63254-8B73-9E33-F761-060E4823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016FB-98E3-E8A0-F56C-913B1EE5E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1B77C-12C5-B550-608D-0EC2043DF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85DE5-B8B7-F7D8-6FC7-1E63509C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1B351-05CC-066F-9328-1C694504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83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1D62E-F71E-BE5C-7BF6-5541B728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F00F6-E203-096D-1C13-702D7D9A5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071D-C0C3-EB6D-8004-2CEBD5A00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5619D9-1BFD-B183-F90F-1F81CF08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B7825-9BB1-BE13-3BC8-4BD13A54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8C2DBB-F8EF-C77F-5A7E-68112DBC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0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F47BA-F3EE-F82D-61EA-1060910A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BE1B6-E3B3-30F2-8343-5869EC527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358D30-0026-271D-6266-109D1E779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E58A3F-DA77-C717-32F3-DACD128B3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45EA07-3F26-F722-42A9-B73DD6640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35CF55-6F4A-A66C-25FB-F0B88FB7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26B88-5E0F-A078-2839-F5DE6B69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FB1863-FB2C-2AB9-44F6-9D764412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4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1774C-3A2D-F704-6218-63D7F803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F086AD-9345-35FB-6B1B-D46F9751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EF7259-93EC-ED98-349E-B7F7CC92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72E278-2386-E960-C476-B2EAC997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0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EA2926-7827-A6FC-04B5-673627F3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FBE1F4-D886-4D59-F48E-DF3A30D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9A7AA8-FBCB-DE67-A11A-82878D2D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18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9388B-F70D-7A30-36A9-E8BE7371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C2B9E-FB9D-CC03-6125-F5F507D1F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F8665C-9EE7-50E3-88D3-6F64126B3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17365F-E101-0860-3963-A78BF4C0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0EBAC-9CEF-BD06-B6A3-90893834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9FE5ED-B70F-80E5-DB27-5BAD70C0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981CD-BDDF-5D8F-E106-C9B70766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91C7B1-D843-0B5E-198B-020678C72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6B10B3-3E62-CF5E-9BB6-85896ADFF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2E0A66-7BD3-6F27-A81A-CA5A8D25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D3E52-5866-74AF-D5F6-A9587684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73CA3-F1C9-5D01-8B3C-929B3D61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11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E38483-45B2-FC21-AC83-321D0F69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E7DAC9-A75A-012F-748F-E2AEC7A4A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0B85A-102B-71CA-3DCC-F28F8078F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3E5FA-F21E-4E62-8156-85BE425E8578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4DE8E-7F4C-5E33-C486-856215595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5E05C-FC88-8B38-7AB3-892E115B4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0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7A1CD8-BA7C-BE39-7E84-E5AF8193A867}"/>
              </a:ext>
            </a:extLst>
          </p:cNvPr>
          <p:cNvSpPr txBox="1"/>
          <p:nvPr/>
        </p:nvSpPr>
        <p:spPr>
          <a:xfrm>
            <a:off x="2250877" y="2921169"/>
            <a:ext cx="7690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Carpool Service App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8FF50-2881-3201-2CB4-9350B919311E}"/>
              </a:ext>
            </a:extLst>
          </p:cNvPr>
          <p:cNvSpPr txBox="1"/>
          <p:nvPr/>
        </p:nvSpPr>
        <p:spPr>
          <a:xfrm>
            <a:off x="6600056" y="3441194"/>
            <a:ext cx="3403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946E7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Carpool Service App</a:t>
            </a:r>
            <a:endParaRPr lang="ko-KR" altLang="en-US" sz="4000" dirty="0">
              <a:solidFill>
                <a:srgbClr val="4946E7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9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6CFD85-4216-EB0C-E355-52FD9EC9F74A}"/>
              </a:ext>
            </a:extLst>
          </p:cNvPr>
          <p:cNvSpPr txBox="1"/>
          <p:nvPr/>
        </p:nvSpPr>
        <p:spPr>
          <a:xfrm>
            <a:off x="335360" y="260648"/>
            <a:ext cx="135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FF311B1-83C0-D8E7-6ADA-63273B5A24E2}"/>
              </a:ext>
            </a:extLst>
          </p:cNvPr>
          <p:cNvGrpSpPr/>
          <p:nvPr/>
        </p:nvGrpSpPr>
        <p:grpSpPr>
          <a:xfrm>
            <a:off x="1037658" y="1323928"/>
            <a:ext cx="10121472" cy="4625352"/>
            <a:chOff x="1037658" y="1395936"/>
            <a:chExt cx="10121472" cy="462535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B675EF1-896D-1693-0059-94E38B94D51A}"/>
                </a:ext>
              </a:extLst>
            </p:cNvPr>
            <p:cNvGrpSpPr/>
            <p:nvPr/>
          </p:nvGrpSpPr>
          <p:grpSpPr>
            <a:xfrm>
              <a:off x="1037658" y="3024612"/>
              <a:ext cx="10116684" cy="1368000"/>
              <a:chOff x="1037658" y="2853001"/>
              <a:chExt cx="10116684" cy="136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8A4D460-FF78-D26C-D365-A4F7A57D9B07}"/>
                  </a:ext>
                </a:extLst>
              </p:cNvPr>
              <p:cNvSpPr/>
              <p:nvPr/>
            </p:nvSpPr>
            <p:spPr>
              <a:xfrm>
                <a:off x="1037658" y="2853001"/>
                <a:ext cx="2232000" cy="1368000"/>
              </a:xfrm>
              <a:prstGeom prst="rect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8A3FEC-5AD6-B30A-1CAB-B1D8D7881FA1}"/>
                  </a:ext>
                </a:extLst>
              </p:cNvPr>
              <p:cNvSpPr txBox="1"/>
              <p:nvPr/>
            </p:nvSpPr>
            <p:spPr>
              <a:xfrm>
                <a:off x="1314326" y="3244614"/>
                <a:ext cx="16786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자유로움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FF812D9-C130-1057-90BA-27F76911E017}"/>
                  </a:ext>
                </a:extLst>
              </p:cNvPr>
              <p:cNvSpPr/>
              <p:nvPr/>
            </p:nvSpPr>
            <p:spPr>
              <a:xfrm>
                <a:off x="3269658" y="2853001"/>
                <a:ext cx="7884684" cy="136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B69B792-122A-6C3F-A111-582F346380D9}"/>
                  </a:ext>
                </a:extLst>
              </p:cNvPr>
              <p:cNvGrpSpPr/>
              <p:nvPr/>
            </p:nvGrpSpPr>
            <p:grpSpPr>
              <a:xfrm>
                <a:off x="3461189" y="3167669"/>
                <a:ext cx="6696064" cy="738664"/>
                <a:chOff x="4079776" y="1988194"/>
                <a:chExt cx="6696064" cy="738664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F05BFF-7CA7-B095-A754-FCFC9BF406A4}"/>
                    </a:ext>
                  </a:extLst>
                </p:cNvPr>
                <p:cNvSpPr txBox="1"/>
                <p:nvPr/>
              </p:nvSpPr>
              <p:spPr>
                <a:xfrm>
                  <a:off x="4079776" y="2357526"/>
                  <a:ext cx="66960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자유로운 위치 설정</a:t>
                  </a:r>
                  <a:r>
                    <a:rPr lang="en-US" altLang="ko-KR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다양한 옵션 제공으로 원하는 운전자</a:t>
                  </a:r>
                  <a:r>
                    <a:rPr lang="en-US" altLang="ko-KR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탑승자 선택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DFC126-4BFF-9320-2938-5689FA960AE9}"/>
                    </a:ext>
                  </a:extLst>
                </p:cNvPr>
                <p:cNvSpPr txBox="1"/>
                <p:nvPr/>
              </p:nvSpPr>
              <p:spPr>
                <a:xfrm>
                  <a:off x="4079776" y="1988194"/>
                  <a:ext cx="2303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제한된 옵션</a:t>
                  </a:r>
                  <a:r>
                    <a:rPr lang="en-US" altLang="ko-KR" dirty="0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dirty="0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위치 설정</a:t>
                  </a: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052713B-B8E0-92B3-9025-05FE04F70B4C}"/>
                </a:ext>
              </a:extLst>
            </p:cNvPr>
            <p:cNvGrpSpPr/>
            <p:nvPr/>
          </p:nvGrpSpPr>
          <p:grpSpPr>
            <a:xfrm>
              <a:off x="1037658" y="1395936"/>
              <a:ext cx="10116684" cy="1368000"/>
              <a:chOff x="1037658" y="1395936"/>
              <a:chExt cx="10116684" cy="13680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37FDBFC-8E0A-0217-8CFE-281B43E3E269}"/>
                  </a:ext>
                </a:extLst>
              </p:cNvPr>
              <p:cNvSpPr/>
              <p:nvPr/>
            </p:nvSpPr>
            <p:spPr>
              <a:xfrm>
                <a:off x="3269658" y="1395936"/>
                <a:ext cx="7884684" cy="136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A8E50A8B-B8FA-78E4-F50D-36DE2B2A936B}"/>
                  </a:ext>
                </a:extLst>
              </p:cNvPr>
              <p:cNvGrpSpPr/>
              <p:nvPr/>
            </p:nvGrpSpPr>
            <p:grpSpPr>
              <a:xfrm>
                <a:off x="3461189" y="1710604"/>
                <a:ext cx="5056192" cy="738664"/>
                <a:chOff x="4079776" y="3770456"/>
                <a:chExt cx="5056192" cy="738664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6E26257-095B-1BC7-82D1-C0A7E61FA18E}"/>
                    </a:ext>
                  </a:extLst>
                </p:cNvPr>
                <p:cNvSpPr txBox="1"/>
                <p:nvPr/>
              </p:nvSpPr>
              <p:spPr>
                <a:xfrm>
                  <a:off x="4079776" y="3770456"/>
                  <a:ext cx="3826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</a:t>
                  </a:r>
                  <a:r>
                    <a:rPr lang="ko-KR" altLang="en-US" dirty="0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회성으로 매번 예약해야 하는 불편함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EE574A-568D-970E-4FF5-5EE1C1AF9E5B}"/>
                    </a:ext>
                  </a:extLst>
                </p:cNvPr>
                <p:cNvSpPr txBox="1"/>
                <p:nvPr/>
              </p:nvSpPr>
              <p:spPr>
                <a:xfrm>
                  <a:off x="4079776" y="4139788"/>
                  <a:ext cx="5056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한 번의 등록으로 별도의 예약 없이 정기적 이용 가능</a:t>
                  </a:r>
                </a:p>
              </p:txBody>
            </p:sp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4C0EBA2-1458-DEA4-6F67-08D0B3A74149}"/>
                  </a:ext>
                </a:extLst>
              </p:cNvPr>
              <p:cNvSpPr/>
              <p:nvPr/>
            </p:nvSpPr>
            <p:spPr>
              <a:xfrm>
                <a:off x="1037658" y="1395936"/>
                <a:ext cx="2232000" cy="1368000"/>
              </a:xfrm>
              <a:prstGeom prst="rect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011688-8807-6858-9422-B474D64C82CF}"/>
                  </a:ext>
                </a:extLst>
              </p:cNvPr>
              <p:cNvSpPr txBox="1"/>
              <p:nvPr/>
            </p:nvSpPr>
            <p:spPr>
              <a:xfrm>
                <a:off x="1501076" y="1787549"/>
                <a:ext cx="13051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정기적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E68F8F5-A551-C194-16E7-11DDAF571C34}"/>
                </a:ext>
              </a:extLst>
            </p:cNvPr>
            <p:cNvGrpSpPr/>
            <p:nvPr/>
          </p:nvGrpSpPr>
          <p:grpSpPr>
            <a:xfrm>
              <a:off x="1037658" y="4653288"/>
              <a:ext cx="10121472" cy="1368000"/>
              <a:chOff x="1037658" y="4310065"/>
              <a:chExt cx="10121472" cy="1368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849431D-B43C-DB9B-1614-085385C72C79}"/>
                  </a:ext>
                </a:extLst>
              </p:cNvPr>
              <p:cNvSpPr/>
              <p:nvPr/>
            </p:nvSpPr>
            <p:spPr>
              <a:xfrm>
                <a:off x="3269658" y="4310065"/>
                <a:ext cx="7884684" cy="136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41BA7D2-E0FC-6EF6-DCFA-410D716D052F}"/>
                  </a:ext>
                </a:extLst>
              </p:cNvPr>
              <p:cNvGrpSpPr/>
              <p:nvPr/>
            </p:nvGrpSpPr>
            <p:grpSpPr>
              <a:xfrm>
                <a:off x="3461189" y="4624733"/>
                <a:ext cx="7697941" cy="738664"/>
                <a:chOff x="4079776" y="5282624"/>
                <a:chExt cx="7697941" cy="738664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EE7F950-6D2C-39C3-90D1-D4539F679D07}"/>
                    </a:ext>
                  </a:extLst>
                </p:cNvPr>
                <p:cNvSpPr txBox="1"/>
                <p:nvPr/>
              </p:nvSpPr>
              <p:spPr>
                <a:xfrm>
                  <a:off x="4079776" y="5282624"/>
                  <a:ext cx="68499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개인의 자가용 유상 </a:t>
                  </a:r>
                  <a:r>
                    <a:rPr lang="ko-KR" altLang="en-US" dirty="0" err="1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제공시</a:t>
                  </a:r>
                  <a:r>
                    <a:rPr lang="ko-KR" altLang="en-US" dirty="0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운수사업법 위반</a:t>
                  </a:r>
                  <a:r>
                    <a:rPr lang="en-US" altLang="ko-KR" dirty="0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dirty="0">
                      <a:solidFill>
                        <a:schemeClr val="bg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택시 등 기존 시장과의 갈등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7E6344-D5B1-A930-BEB9-D3BB002F1147}"/>
                    </a:ext>
                  </a:extLst>
                </p:cNvPr>
                <p:cNvSpPr txBox="1"/>
                <p:nvPr/>
              </p:nvSpPr>
              <p:spPr>
                <a:xfrm>
                  <a:off x="4079776" y="5651956"/>
                  <a:ext cx="76979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출ㆍ퇴근시간대</a:t>
                  </a:r>
                  <a:r>
                    <a:rPr lang="en-US" altLang="ko-KR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</a:t>
                  </a:r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오전 </a:t>
                  </a:r>
                  <a:r>
                    <a:rPr lang="en-US" altLang="ko-KR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7~9</a:t>
                  </a:r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시</a:t>
                  </a:r>
                  <a:r>
                    <a:rPr lang="en-US" altLang="ko-KR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오후 </a:t>
                  </a:r>
                  <a:r>
                    <a:rPr lang="en-US" altLang="ko-KR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6~8</a:t>
                  </a:r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시</a:t>
                  </a:r>
                  <a:r>
                    <a:rPr lang="en-US" altLang="ko-KR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</a:t>
                  </a:r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주말 및 공휴일 제외</a:t>
                  </a:r>
                  <a:r>
                    <a:rPr lang="en-US" altLang="ko-KR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))</a:t>
                  </a:r>
                  <a:r>
                    <a:rPr lang="ko-KR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에 제한적 이용</a:t>
                  </a:r>
                </a:p>
              </p:txBody>
            </p: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EC17C52-86CA-4C0F-DF06-4E97F0FC141B}"/>
                  </a:ext>
                </a:extLst>
              </p:cNvPr>
              <p:cNvSpPr/>
              <p:nvPr/>
            </p:nvSpPr>
            <p:spPr>
              <a:xfrm>
                <a:off x="1037658" y="4310065"/>
                <a:ext cx="2232000" cy="1368000"/>
              </a:xfrm>
              <a:prstGeom prst="rect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4E4D2F-EF88-206F-1F98-E3D4CC906E69}"/>
                  </a:ext>
                </a:extLst>
              </p:cNvPr>
              <p:cNvSpPr txBox="1"/>
              <p:nvPr/>
            </p:nvSpPr>
            <p:spPr>
              <a:xfrm>
                <a:off x="1687826" y="4701678"/>
                <a:ext cx="9316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융화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664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94A47-1710-58C6-A1CC-E0191AE1F0CB}"/>
              </a:ext>
            </a:extLst>
          </p:cNvPr>
          <p:cNvSpPr txBox="1"/>
          <p:nvPr/>
        </p:nvSpPr>
        <p:spPr>
          <a:xfrm>
            <a:off x="335360" y="260648"/>
            <a:ext cx="168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Prototype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81D0C-8C62-E8BA-4643-914CB8FB922B}"/>
              </a:ext>
            </a:extLst>
          </p:cNvPr>
          <p:cNvSpPr txBox="1"/>
          <p:nvPr/>
        </p:nvSpPr>
        <p:spPr>
          <a:xfrm>
            <a:off x="5202519" y="6131526"/>
            <a:ext cx="23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고유넘버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패스워드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D1C804-2A7E-5688-91E3-8A1F545E9270}"/>
              </a:ext>
            </a:extLst>
          </p:cNvPr>
          <p:cNvSpPr txBox="1"/>
          <p:nvPr/>
        </p:nvSpPr>
        <p:spPr>
          <a:xfrm>
            <a:off x="5773188" y="5760783"/>
            <a:ext cx="1226618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목록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87F1A0-4B1A-3759-4DAE-AF87B8C84DF8}"/>
              </a:ext>
            </a:extLst>
          </p:cNvPr>
          <p:cNvSpPr/>
          <p:nvPr/>
        </p:nvSpPr>
        <p:spPr>
          <a:xfrm>
            <a:off x="4727848" y="1808736"/>
            <a:ext cx="6695640" cy="38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456D75-2B58-ABE3-34B8-6B5030621A92}"/>
              </a:ext>
            </a:extLst>
          </p:cNvPr>
          <p:cNvSpPr txBox="1"/>
          <p:nvPr/>
        </p:nvSpPr>
        <p:spPr>
          <a:xfrm>
            <a:off x="7146568" y="1952752"/>
            <a:ext cx="1858201" cy="33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입력시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값 추가됨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14E3AC42-01BE-602F-1150-1200BA677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"/>
          <a:stretch/>
        </p:blipFill>
        <p:spPr>
          <a:xfrm>
            <a:off x="5025900" y="2480115"/>
            <a:ext cx="2721195" cy="2952081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0FEE5528-5A8F-8F3C-DE06-E302916BC9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b="1938"/>
          <a:stretch/>
        </p:blipFill>
        <p:spPr>
          <a:xfrm>
            <a:off x="8145374" y="2480115"/>
            <a:ext cx="2980062" cy="29520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92E719-2BD3-A83C-4525-FF2966C7B39D}"/>
              </a:ext>
            </a:extLst>
          </p:cNvPr>
          <p:cNvSpPr txBox="1"/>
          <p:nvPr/>
        </p:nvSpPr>
        <p:spPr>
          <a:xfrm>
            <a:off x="8501922" y="6131526"/>
            <a:ext cx="2266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고유넘버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글내용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글제목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66F94-13AE-E81E-8D27-A0DA9A5058EF}"/>
              </a:ext>
            </a:extLst>
          </p:cNvPr>
          <p:cNvSpPr txBox="1"/>
          <p:nvPr/>
        </p:nvSpPr>
        <p:spPr>
          <a:xfrm>
            <a:off x="8929122" y="5760783"/>
            <a:ext cx="1412566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게시물 목록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6424F-CCDC-7A5A-276B-ADBB67296664}"/>
              </a:ext>
            </a:extLst>
          </p:cNvPr>
          <p:cNvSpPr txBox="1"/>
          <p:nvPr/>
        </p:nvSpPr>
        <p:spPr>
          <a:xfrm>
            <a:off x="2009257" y="5760783"/>
            <a:ext cx="1463862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시연 영상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kakaotalk_1678087645584">
            <a:hlinkClick r:id="" action="ppaction://media"/>
            <a:extLst>
              <a:ext uri="{FF2B5EF4-FFF2-40B4-BE49-F238E27FC236}">
                <a16:creationId xmlns:a16="http://schemas.microsoft.com/office/drawing/2014/main" id="{072D813C-C3FC-E563-B0CD-C50DA05AF9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8488" y="1052736"/>
            <a:ext cx="2565400" cy="457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4EFD27-A353-2995-FD94-4107D725BB56}"/>
              </a:ext>
            </a:extLst>
          </p:cNvPr>
          <p:cNvSpPr txBox="1"/>
          <p:nvPr/>
        </p:nvSpPr>
        <p:spPr>
          <a:xfrm>
            <a:off x="1061882" y="6131526"/>
            <a:ext cx="3358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게시물 리스트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게시물 작성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채팅</a:t>
            </a:r>
          </a:p>
        </p:txBody>
      </p:sp>
    </p:spTree>
    <p:extLst>
      <p:ext uri="{BB962C8B-B14F-4D97-AF65-F5344CB8AC3E}">
        <p14:creationId xmlns:p14="http://schemas.microsoft.com/office/powerpoint/2010/main" val="29831226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CAD57F5-CA22-4BD5-AF50-FF56D1449041}"/>
              </a:ext>
            </a:extLst>
          </p:cNvPr>
          <p:cNvSpPr txBox="1"/>
          <p:nvPr/>
        </p:nvSpPr>
        <p:spPr>
          <a:xfrm>
            <a:off x="335360" y="260648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Plan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D584480-0B4E-5D26-8759-0F3B16DF9B1D}"/>
              </a:ext>
            </a:extLst>
          </p:cNvPr>
          <p:cNvGrpSpPr/>
          <p:nvPr/>
        </p:nvGrpSpPr>
        <p:grpSpPr>
          <a:xfrm>
            <a:off x="1023984" y="958114"/>
            <a:ext cx="10144033" cy="5279198"/>
            <a:chOff x="1487488" y="958114"/>
            <a:chExt cx="10144033" cy="527919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334E582-AF23-C180-E40B-FD9AD815FBEC}"/>
                </a:ext>
              </a:extLst>
            </p:cNvPr>
            <p:cNvGrpSpPr/>
            <p:nvPr/>
          </p:nvGrpSpPr>
          <p:grpSpPr>
            <a:xfrm>
              <a:off x="3186580" y="994708"/>
              <a:ext cx="8444941" cy="5242604"/>
              <a:chOff x="3474612" y="994708"/>
              <a:chExt cx="8444941" cy="524260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4A6AE5-EA2C-96BE-EE2B-B2662658E604}"/>
                  </a:ext>
                </a:extLst>
              </p:cNvPr>
              <p:cNvSpPr txBox="1"/>
              <p:nvPr/>
            </p:nvSpPr>
            <p:spPr>
              <a:xfrm>
                <a:off x="3474612" y="994708"/>
                <a:ext cx="3244799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        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전반적인 프로젝트 동작 구상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F40BF-637C-8DE4-980C-197C8292F991}"/>
                  </a:ext>
                </a:extLst>
              </p:cNvPr>
              <p:cNvSpPr txBox="1"/>
              <p:nvPr/>
            </p:nvSpPr>
            <p:spPr>
              <a:xfrm>
                <a:off x="3474612" y="1415308"/>
                <a:ext cx="4142481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        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로컬 서버 기반 프로토타입 앱 개발 시작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289D54-213B-8E07-ADE5-388A1E880AA8}"/>
                  </a:ext>
                </a:extLst>
              </p:cNvPr>
              <p:cNvSpPr txBox="1"/>
              <p:nvPr/>
            </p:nvSpPr>
            <p:spPr>
              <a:xfrm>
                <a:off x="3474612" y="1835908"/>
                <a:ext cx="2941831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10</a:t>
                </a: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      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회원 관리 기능 구현 완료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156B45-84D0-C8FC-7104-4DD4B20AD3E0}"/>
                  </a:ext>
                </a:extLst>
              </p:cNvPr>
              <p:cNvSpPr txBox="1"/>
              <p:nvPr/>
            </p:nvSpPr>
            <p:spPr>
              <a:xfrm>
                <a:off x="3474612" y="2256508"/>
                <a:ext cx="3127779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14</a:t>
                </a: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      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게시물 관리 기능 구현 완료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1E1202-8D00-3242-620E-ED1EF6FA385D}"/>
                  </a:ext>
                </a:extLst>
              </p:cNvPr>
              <p:cNvSpPr txBox="1"/>
              <p:nvPr/>
            </p:nvSpPr>
            <p:spPr>
              <a:xfrm>
                <a:off x="3474612" y="2677109"/>
                <a:ext cx="4158767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25</a:t>
                </a: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       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Web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소켓을 사용한 채팅 기능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구현 완료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F43BD6-7517-4AA3-21C1-1E8B312CDC18}"/>
                  </a:ext>
                </a:extLst>
              </p:cNvPr>
              <p:cNvSpPr txBox="1"/>
              <p:nvPr/>
            </p:nvSpPr>
            <p:spPr>
              <a:xfrm>
                <a:off x="3474612" y="3319662"/>
                <a:ext cx="4605748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셋째 주   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위치 서비스 기반 게시물 검색 기능 구현 예정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65FFFA-9E9A-D9A1-41B2-93825951BADD}"/>
                  </a:ext>
                </a:extLst>
              </p:cNvPr>
              <p:cNvSpPr txBox="1"/>
              <p:nvPr/>
            </p:nvSpPr>
            <p:spPr>
              <a:xfrm>
                <a:off x="3474612" y="3740262"/>
                <a:ext cx="3945311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넷째 주   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운전자의 탑승객 관리 기능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구현 예정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85CDDE-5E33-EA5F-2476-A8BF85598753}"/>
                  </a:ext>
                </a:extLst>
              </p:cNvPr>
              <p:cNvSpPr txBox="1"/>
              <p:nvPr/>
            </p:nvSpPr>
            <p:spPr>
              <a:xfrm>
                <a:off x="3474612" y="4382815"/>
                <a:ext cx="4214615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첫째 주   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앱 </a:t>
                </a: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ui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사용자 편의에 맞게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대폭 수정 예정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96AFC0-A80F-786A-7BFC-D4DB5CF2C982}"/>
                  </a:ext>
                </a:extLst>
              </p:cNvPr>
              <p:cNvSpPr txBox="1"/>
              <p:nvPr/>
            </p:nvSpPr>
            <p:spPr>
              <a:xfrm>
                <a:off x="3474612" y="4803415"/>
                <a:ext cx="8444941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넷째 주    </a:t>
                </a: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Gpu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서버로 서버 이전과 동시에 채팅 서비스 대화 내용 저장을 위해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mysql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으로 </a:t>
                </a:r>
                <a:r>
                  <a:rPr lang="en-US" altLang="ko-KR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db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이전 예정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2B13E7-2E7C-FFBF-9A98-8FF5EB7D7843}"/>
                  </a:ext>
                </a:extLst>
              </p:cNvPr>
              <p:cNvSpPr txBox="1"/>
              <p:nvPr/>
            </p:nvSpPr>
            <p:spPr>
              <a:xfrm>
                <a:off x="3474612" y="5445969"/>
                <a:ext cx="2541080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첫째 주   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결제 기능 구현 예정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876549-1CFD-9BDC-6EC0-9A005EC0090A}"/>
                  </a:ext>
                </a:extLst>
              </p:cNvPr>
              <p:cNvSpPr txBox="1"/>
              <p:nvPr/>
            </p:nvSpPr>
            <p:spPr>
              <a:xfrm>
                <a:off x="3474612" y="5866569"/>
                <a:ext cx="1931939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넷째 주    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앱 최종 점검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7793FB4-EF6D-7BAC-251B-45D6563E3119}"/>
                </a:ext>
              </a:extLst>
            </p:cNvPr>
            <p:cNvCxnSpPr>
              <a:cxnSpLocks/>
            </p:cNvCxnSpPr>
            <p:nvPr/>
          </p:nvCxnSpPr>
          <p:spPr>
            <a:xfrm>
              <a:off x="2927648" y="994708"/>
              <a:ext cx="0" cy="52416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C7533C3-2A7E-56BE-FC5A-12CA87CE739D}"/>
                </a:ext>
              </a:extLst>
            </p:cNvPr>
            <p:cNvGrpSpPr/>
            <p:nvPr/>
          </p:nvGrpSpPr>
          <p:grpSpPr>
            <a:xfrm>
              <a:off x="1487488" y="958114"/>
              <a:ext cx="1495366" cy="440377"/>
              <a:chOff x="1775520" y="994708"/>
              <a:chExt cx="1495366" cy="440377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38AFF2-172C-B5D2-E3E4-BC48C36CE6C6}"/>
                  </a:ext>
                </a:extLst>
              </p:cNvPr>
              <p:cNvSpPr txBox="1"/>
              <p:nvPr/>
            </p:nvSpPr>
            <p:spPr>
              <a:xfrm>
                <a:off x="1775520" y="994708"/>
                <a:ext cx="575799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월</a:t>
                </a:r>
                <a:endPara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D81EFD87-64D2-18FF-B23B-F0165B3018BA}"/>
                  </a:ext>
                </a:extLst>
              </p:cNvPr>
              <p:cNvGrpSpPr/>
              <p:nvPr/>
            </p:nvGrpSpPr>
            <p:grpSpPr>
              <a:xfrm>
                <a:off x="2423592" y="1160896"/>
                <a:ext cx="847294" cy="108000"/>
                <a:chOff x="2423592" y="1190007"/>
                <a:chExt cx="847294" cy="108000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6241854F-9128-0012-6568-451ECDE654AE}"/>
                    </a:ext>
                  </a:extLst>
                </p:cNvPr>
                <p:cNvSpPr/>
                <p:nvPr/>
              </p:nvSpPr>
              <p:spPr>
                <a:xfrm>
                  <a:off x="3162886" y="1190007"/>
                  <a:ext cx="108000" cy="108000"/>
                </a:xfrm>
                <a:prstGeom prst="ellipse">
                  <a:avLst/>
                </a:prstGeom>
                <a:solidFill>
                  <a:srgbClr val="4946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" name="직선 연결선 1">
                  <a:extLst>
                    <a:ext uri="{FF2B5EF4-FFF2-40B4-BE49-F238E27FC236}">
                      <a16:creationId xmlns:a16="http://schemas.microsoft.com/office/drawing/2014/main" id="{17E4F88A-9359-3037-B2EA-91AAA0105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3592" y="1244007"/>
                  <a:ext cx="792000" cy="0"/>
                </a:xfrm>
                <a:prstGeom prst="line">
                  <a:avLst/>
                </a:prstGeom>
                <a:ln w="12700">
                  <a:solidFill>
                    <a:srgbClr val="4946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EAC831-29D5-164D-3E2D-24CCF18AA7EA}"/>
                </a:ext>
              </a:extLst>
            </p:cNvPr>
            <p:cNvGrpSpPr/>
            <p:nvPr/>
          </p:nvGrpSpPr>
          <p:grpSpPr>
            <a:xfrm>
              <a:off x="1487488" y="3284844"/>
              <a:ext cx="1495366" cy="440377"/>
              <a:chOff x="1775520" y="3319662"/>
              <a:chExt cx="1495366" cy="440377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128739-D1A3-103E-13A0-9B879B49B603}"/>
                  </a:ext>
                </a:extLst>
              </p:cNvPr>
              <p:cNvSpPr txBox="1"/>
              <p:nvPr/>
            </p:nvSpPr>
            <p:spPr>
              <a:xfrm>
                <a:off x="1775520" y="3319662"/>
                <a:ext cx="575799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r>
                  <a:rPr lang="ko-KR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월</a:t>
                </a:r>
                <a:endPara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7BF3837-E687-0A9D-25AD-D3D232046F1D}"/>
                  </a:ext>
                </a:extLst>
              </p:cNvPr>
              <p:cNvGrpSpPr/>
              <p:nvPr/>
            </p:nvGrpSpPr>
            <p:grpSpPr>
              <a:xfrm>
                <a:off x="2423592" y="3485850"/>
                <a:ext cx="847294" cy="108000"/>
                <a:chOff x="2423592" y="1190007"/>
                <a:chExt cx="847294" cy="108000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EA9819F-CA32-1533-BDDD-B661B7A7386B}"/>
                    </a:ext>
                  </a:extLst>
                </p:cNvPr>
                <p:cNvSpPr/>
                <p:nvPr/>
              </p:nvSpPr>
              <p:spPr>
                <a:xfrm>
                  <a:off x="3162886" y="1190007"/>
                  <a:ext cx="108000" cy="108000"/>
                </a:xfrm>
                <a:prstGeom prst="ellipse">
                  <a:avLst/>
                </a:prstGeom>
                <a:solidFill>
                  <a:srgbClr val="4946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BB9DD5AA-EF92-E8CB-AF59-CB3ED85B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3592" y="1244007"/>
                  <a:ext cx="792000" cy="0"/>
                </a:xfrm>
                <a:prstGeom prst="line">
                  <a:avLst/>
                </a:prstGeom>
                <a:ln w="12700">
                  <a:solidFill>
                    <a:srgbClr val="4946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1A478C9-4B98-29C0-A9D6-F64DD3C1B393}"/>
                </a:ext>
              </a:extLst>
            </p:cNvPr>
            <p:cNvGrpSpPr/>
            <p:nvPr/>
          </p:nvGrpSpPr>
          <p:grpSpPr>
            <a:xfrm>
              <a:off x="1487488" y="4347997"/>
              <a:ext cx="1495366" cy="440377"/>
              <a:chOff x="1775520" y="4382815"/>
              <a:chExt cx="1495366" cy="44037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09C07E-E767-EFCB-E77C-EAACC7FC731A}"/>
                  </a:ext>
                </a:extLst>
              </p:cNvPr>
              <p:cNvSpPr txBox="1"/>
              <p:nvPr/>
            </p:nvSpPr>
            <p:spPr>
              <a:xfrm>
                <a:off x="1775520" y="4382815"/>
                <a:ext cx="575799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r>
                  <a:rPr lang="ko-KR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월</a:t>
                </a:r>
                <a:endPara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FAB4F40-E3AB-85D7-158C-A28C02682AFC}"/>
                  </a:ext>
                </a:extLst>
              </p:cNvPr>
              <p:cNvGrpSpPr/>
              <p:nvPr/>
            </p:nvGrpSpPr>
            <p:grpSpPr>
              <a:xfrm>
                <a:off x="2423592" y="4549003"/>
                <a:ext cx="847294" cy="108000"/>
                <a:chOff x="2423592" y="1190007"/>
                <a:chExt cx="847294" cy="108000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02A11C2-E97E-B99E-79EE-5DE5B2597067}"/>
                    </a:ext>
                  </a:extLst>
                </p:cNvPr>
                <p:cNvSpPr/>
                <p:nvPr/>
              </p:nvSpPr>
              <p:spPr>
                <a:xfrm>
                  <a:off x="3162886" y="1190007"/>
                  <a:ext cx="108000" cy="108000"/>
                </a:xfrm>
                <a:prstGeom prst="ellipse">
                  <a:avLst/>
                </a:prstGeom>
                <a:solidFill>
                  <a:srgbClr val="4946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3C942E5-6F64-37FD-8731-5D9892956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3592" y="1244007"/>
                  <a:ext cx="792000" cy="0"/>
                </a:xfrm>
                <a:prstGeom prst="line">
                  <a:avLst/>
                </a:prstGeom>
                <a:ln w="12700">
                  <a:solidFill>
                    <a:srgbClr val="4946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03AB003-45D8-61AA-3EFB-A868FF932437}"/>
                </a:ext>
              </a:extLst>
            </p:cNvPr>
            <p:cNvGrpSpPr/>
            <p:nvPr/>
          </p:nvGrpSpPr>
          <p:grpSpPr>
            <a:xfrm>
              <a:off x="1487488" y="5411149"/>
              <a:ext cx="1495366" cy="440377"/>
              <a:chOff x="1775520" y="5445969"/>
              <a:chExt cx="1495366" cy="440377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A64A86C-EFCD-2ACF-82D1-E711D95BFE01}"/>
                  </a:ext>
                </a:extLst>
              </p:cNvPr>
              <p:cNvSpPr txBox="1"/>
              <p:nvPr/>
            </p:nvSpPr>
            <p:spPr>
              <a:xfrm>
                <a:off x="1775520" y="5445969"/>
                <a:ext cx="575799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r>
                  <a:rPr lang="ko-KR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월</a:t>
                </a:r>
                <a:endPara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4CBAB2F-7446-BF3B-BB87-D811830FFAAF}"/>
                  </a:ext>
                </a:extLst>
              </p:cNvPr>
              <p:cNvGrpSpPr/>
              <p:nvPr/>
            </p:nvGrpSpPr>
            <p:grpSpPr>
              <a:xfrm>
                <a:off x="2423592" y="5612157"/>
                <a:ext cx="847294" cy="108000"/>
                <a:chOff x="2423592" y="1190007"/>
                <a:chExt cx="847294" cy="108000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4472C6A-71DC-649D-F6D1-C508F7C20A21}"/>
                    </a:ext>
                  </a:extLst>
                </p:cNvPr>
                <p:cNvSpPr/>
                <p:nvPr/>
              </p:nvSpPr>
              <p:spPr>
                <a:xfrm>
                  <a:off x="3162886" y="1190007"/>
                  <a:ext cx="108000" cy="108000"/>
                </a:xfrm>
                <a:prstGeom prst="ellipse">
                  <a:avLst/>
                </a:prstGeom>
                <a:solidFill>
                  <a:srgbClr val="4946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4CEC6980-C04B-61C6-8DE2-E404D0F06B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3592" y="1244007"/>
                  <a:ext cx="792000" cy="0"/>
                </a:xfrm>
                <a:prstGeom prst="line">
                  <a:avLst/>
                </a:prstGeom>
                <a:ln w="12700">
                  <a:solidFill>
                    <a:srgbClr val="4946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11586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F8C6A9-C6AD-4E5E-6334-C96ADBBDEF07}"/>
              </a:ext>
            </a:extLst>
          </p:cNvPr>
          <p:cNvSpPr txBox="1"/>
          <p:nvPr/>
        </p:nvSpPr>
        <p:spPr>
          <a:xfrm>
            <a:off x="335360" y="260648"/>
            <a:ext cx="171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DA64A-6887-2D47-6EA3-1350FDCE428F}"/>
              </a:ext>
            </a:extLst>
          </p:cNvPr>
          <p:cNvSpPr txBox="1"/>
          <p:nvPr/>
        </p:nvSpPr>
        <p:spPr>
          <a:xfrm>
            <a:off x="335360" y="1268760"/>
            <a:ext cx="7749237" cy="292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김경호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산업시대를 열어가는 공유경제 서비스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,”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지속가능과학회학술대회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pp.137-139, 2016.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Arbib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 T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Seba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RethinkX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“Rethinking Transportation 2020-2030”, pp.17, 2017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이정범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대전시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도입 및 활성화 방안”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2017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PwC (2015, pp.5)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김태균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이지운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혼잡통행료 아끼고 교통체증 덜고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…”/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직장인 「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카풀제」다시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「서울신문」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1996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https://www.flaticon.com/free-icon/label_3388513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https://www.flaticon.com/free-icon/lowest-price_7988622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https://www.flaticon.com/free-icon/no_2997144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https://www.flaticon.com/free-icon/parking_1367366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KIEP, "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승차공유 시장 성장 추이 전망“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JP Morgan, "The Online Platform Economy in 2018", 2018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36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253349-16E5-68CE-9322-D7008F609D80}"/>
              </a:ext>
            </a:extLst>
          </p:cNvPr>
          <p:cNvSpPr txBox="1"/>
          <p:nvPr/>
        </p:nvSpPr>
        <p:spPr>
          <a:xfrm>
            <a:off x="5324731" y="519063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56656A-D5DE-05B4-D83A-F968C3FAD0BD}"/>
              </a:ext>
            </a:extLst>
          </p:cNvPr>
          <p:cNvSpPr/>
          <p:nvPr/>
        </p:nvSpPr>
        <p:spPr>
          <a:xfrm>
            <a:off x="2496000" y="1377923"/>
            <a:ext cx="7200000" cy="7200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77BAD-8A8F-D3FA-AE6D-9636CC88C217}"/>
              </a:ext>
            </a:extLst>
          </p:cNvPr>
          <p:cNvSpPr txBox="1"/>
          <p:nvPr/>
        </p:nvSpPr>
        <p:spPr>
          <a:xfrm>
            <a:off x="2840232" y="1553257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23EEC-AA12-FDA7-96BA-BA285F9D2B2C}"/>
              </a:ext>
            </a:extLst>
          </p:cNvPr>
          <p:cNvSpPr txBox="1"/>
          <p:nvPr/>
        </p:nvSpPr>
        <p:spPr>
          <a:xfrm>
            <a:off x="8134768" y="155325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148A79-76FF-22DA-5D83-C4BA8040C228}"/>
              </a:ext>
            </a:extLst>
          </p:cNvPr>
          <p:cNvSpPr/>
          <p:nvPr/>
        </p:nvSpPr>
        <p:spPr>
          <a:xfrm>
            <a:off x="2496000" y="2176998"/>
            <a:ext cx="7200000" cy="720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6C0FA-50E4-5597-FA8A-B55B9183A0A1}"/>
              </a:ext>
            </a:extLst>
          </p:cNvPr>
          <p:cNvSpPr txBox="1"/>
          <p:nvPr/>
        </p:nvSpPr>
        <p:spPr>
          <a:xfrm>
            <a:off x="2840232" y="235233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6EC01-70D2-00AB-08A8-E968E18DB563}"/>
              </a:ext>
            </a:extLst>
          </p:cNvPr>
          <p:cNvSpPr txBox="1"/>
          <p:nvPr/>
        </p:nvSpPr>
        <p:spPr>
          <a:xfrm>
            <a:off x="7818527" y="2352332"/>
            <a:ext cx="153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907358-5E5D-9D7D-3B8F-60E172654D62}"/>
              </a:ext>
            </a:extLst>
          </p:cNvPr>
          <p:cNvSpPr/>
          <p:nvPr/>
        </p:nvSpPr>
        <p:spPr>
          <a:xfrm>
            <a:off x="2496000" y="2976073"/>
            <a:ext cx="7200000" cy="7200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CC09C7-B5DE-C6BA-9D2B-776B1180D79E}"/>
              </a:ext>
            </a:extLst>
          </p:cNvPr>
          <p:cNvSpPr txBox="1"/>
          <p:nvPr/>
        </p:nvSpPr>
        <p:spPr>
          <a:xfrm>
            <a:off x="2840232" y="3151407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8B73E-6CF7-7079-ADD1-219D5DE0EC14}"/>
              </a:ext>
            </a:extLst>
          </p:cNvPr>
          <p:cNvSpPr txBox="1"/>
          <p:nvPr/>
        </p:nvSpPr>
        <p:spPr>
          <a:xfrm>
            <a:off x="8127907" y="3151407"/>
            <a:ext cx="12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Research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68ED-2E7F-6C00-2755-BF628A758B9A}"/>
              </a:ext>
            </a:extLst>
          </p:cNvPr>
          <p:cNvSpPr/>
          <p:nvPr/>
        </p:nvSpPr>
        <p:spPr>
          <a:xfrm>
            <a:off x="2496000" y="3775148"/>
            <a:ext cx="7200000" cy="720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8510E3-E6F2-0E8B-880B-2C47A5D6C586}"/>
              </a:ext>
            </a:extLst>
          </p:cNvPr>
          <p:cNvSpPr txBox="1"/>
          <p:nvPr/>
        </p:nvSpPr>
        <p:spPr>
          <a:xfrm>
            <a:off x="2840232" y="395048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0E6CC-094E-25C4-8259-5DF29FC6EBB0}"/>
              </a:ext>
            </a:extLst>
          </p:cNvPr>
          <p:cNvSpPr txBox="1"/>
          <p:nvPr/>
        </p:nvSpPr>
        <p:spPr>
          <a:xfrm>
            <a:off x="8291413" y="3950482"/>
            <a:ext cx="106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D24931-1806-2176-63AB-83969CC85A11}"/>
              </a:ext>
            </a:extLst>
          </p:cNvPr>
          <p:cNvSpPr/>
          <p:nvPr/>
        </p:nvSpPr>
        <p:spPr>
          <a:xfrm>
            <a:off x="2496000" y="4574223"/>
            <a:ext cx="7200000" cy="7200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DD728-5910-8E5C-9F54-2E87D6A747F2}"/>
              </a:ext>
            </a:extLst>
          </p:cNvPr>
          <p:cNvSpPr txBox="1"/>
          <p:nvPr/>
        </p:nvSpPr>
        <p:spPr>
          <a:xfrm>
            <a:off x="2840232" y="4749557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63E855-32B5-8CB7-8F69-9FCC438590D6}"/>
              </a:ext>
            </a:extLst>
          </p:cNvPr>
          <p:cNvSpPr txBox="1"/>
          <p:nvPr/>
        </p:nvSpPr>
        <p:spPr>
          <a:xfrm>
            <a:off x="8039486" y="4749557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Prototype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F074E5-872D-5F58-3970-07B3A43702BD}"/>
              </a:ext>
            </a:extLst>
          </p:cNvPr>
          <p:cNvSpPr/>
          <p:nvPr/>
        </p:nvSpPr>
        <p:spPr>
          <a:xfrm>
            <a:off x="2496000" y="5373296"/>
            <a:ext cx="7200000" cy="720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9FF865-F7FE-336B-16C7-274BF7852D7D}"/>
              </a:ext>
            </a:extLst>
          </p:cNvPr>
          <p:cNvSpPr txBox="1"/>
          <p:nvPr/>
        </p:nvSpPr>
        <p:spPr>
          <a:xfrm>
            <a:off x="2840232" y="554863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294B73-8C66-1312-4953-4EAA1DD9F87D}"/>
              </a:ext>
            </a:extLst>
          </p:cNvPr>
          <p:cNvSpPr txBox="1"/>
          <p:nvPr/>
        </p:nvSpPr>
        <p:spPr>
          <a:xfrm>
            <a:off x="8679789" y="55486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4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자동차, 조종판이(가) 표시된 사진&#10;&#10;자동 생성된 설명">
            <a:extLst>
              <a:ext uri="{FF2B5EF4-FFF2-40B4-BE49-F238E27FC236}">
                <a16:creationId xmlns:a16="http://schemas.microsoft.com/office/drawing/2014/main" id="{33B9BCA2-9540-70D5-F87F-F091E5440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23"/>
          <a:stretch>
            <a:fillRect/>
          </a:stretch>
        </p:blipFill>
        <p:spPr>
          <a:xfrm>
            <a:off x="0" y="0"/>
            <a:ext cx="5375920" cy="6858000"/>
          </a:xfrm>
          <a:custGeom>
            <a:avLst/>
            <a:gdLst>
              <a:gd name="connsiteX0" fmla="*/ 0 w 5375920"/>
              <a:gd name="connsiteY0" fmla="*/ 0 h 6858000"/>
              <a:gd name="connsiteX1" fmla="*/ 5375920 w 5375920"/>
              <a:gd name="connsiteY1" fmla="*/ 0 h 6858000"/>
              <a:gd name="connsiteX2" fmla="*/ 5375920 w 5375920"/>
              <a:gd name="connsiteY2" fmla="*/ 6858000 h 6858000"/>
              <a:gd name="connsiteX3" fmla="*/ 0 w 5375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5920" h="6858000">
                <a:moveTo>
                  <a:pt x="0" y="0"/>
                </a:moveTo>
                <a:lnTo>
                  <a:pt x="5375920" y="0"/>
                </a:lnTo>
                <a:lnTo>
                  <a:pt x="53759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93CA1B-EC8A-D2F7-BF17-A01542052FC0}"/>
              </a:ext>
            </a:extLst>
          </p:cNvPr>
          <p:cNvSpPr txBox="1"/>
          <p:nvPr/>
        </p:nvSpPr>
        <p:spPr>
          <a:xfrm>
            <a:off x="335360" y="260648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Overview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7AB897-D973-C7FB-2562-6BC54788EC87}"/>
              </a:ext>
            </a:extLst>
          </p:cNvPr>
          <p:cNvGrpSpPr/>
          <p:nvPr/>
        </p:nvGrpSpPr>
        <p:grpSpPr>
          <a:xfrm>
            <a:off x="6039707" y="1410900"/>
            <a:ext cx="4520789" cy="4036200"/>
            <a:chOff x="5259917" y="1338892"/>
            <a:chExt cx="4520789" cy="40362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6BFDBA-DB51-5931-2276-087AB016099F}"/>
                </a:ext>
              </a:extLst>
            </p:cNvPr>
            <p:cNvGrpSpPr/>
            <p:nvPr/>
          </p:nvGrpSpPr>
          <p:grpSpPr>
            <a:xfrm>
              <a:off x="5259917" y="4509120"/>
              <a:ext cx="4429418" cy="865972"/>
              <a:chOff x="5259917" y="4651260"/>
              <a:chExt cx="4429418" cy="86597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B01007-A339-7910-CFF2-A7A4BA572AD6}"/>
                  </a:ext>
                </a:extLst>
              </p:cNvPr>
              <p:cNvSpPr txBox="1"/>
              <p:nvPr/>
            </p:nvSpPr>
            <p:spPr>
              <a:xfrm>
                <a:off x="5259917" y="4651260"/>
                <a:ext cx="1467068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KEYWORD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E3F6BA-B2FC-CB92-8857-9325AE8FE322}"/>
                  </a:ext>
                </a:extLst>
              </p:cNvPr>
              <p:cNvSpPr txBox="1"/>
              <p:nvPr/>
            </p:nvSpPr>
            <p:spPr>
              <a:xfrm>
                <a:off x="5259917" y="5111672"/>
                <a:ext cx="4429418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환경보호 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공유경제 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교통문제 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커뮤니티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B54E6CC-0DEE-F3DA-FA8F-7EFE13EDE6F4}"/>
                </a:ext>
              </a:extLst>
            </p:cNvPr>
            <p:cNvGrpSpPr/>
            <p:nvPr/>
          </p:nvGrpSpPr>
          <p:grpSpPr>
            <a:xfrm>
              <a:off x="5259917" y="2591607"/>
              <a:ext cx="4520789" cy="1530770"/>
              <a:chOff x="5259917" y="2690318"/>
              <a:chExt cx="4520789" cy="153077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ABD6D-D9D7-9257-9CBD-98E065A0F555}"/>
                  </a:ext>
                </a:extLst>
              </p:cNvPr>
              <p:cNvSpPr txBox="1"/>
              <p:nvPr/>
            </p:nvSpPr>
            <p:spPr>
              <a:xfrm>
                <a:off x="5259917" y="2690318"/>
                <a:ext cx="859723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GOAL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F7A57C-C73F-080E-68C8-36B897970230}"/>
                  </a:ext>
                </a:extLst>
              </p:cNvPr>
              <p:cNvSpPr txBox="1"/>
              <p:nvPr/>
            </p:nvSpPr>
            <p:spPr>
              <a:xfrm>
                <a:off x="5259917" y="3150730"/>
                <a:ext cx="4520789" cy="10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목적지가 같은 사용자들을 최소한의 차량으로</a:t>
                </a:r>
                <a:endPara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이동할 수 있게 하여 교통체증과 매연을 줄이고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택시나 자가용보다 저렴한 비용으로 차량 이용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B3B5BFB-4BE9-6D2A-9C0B-09ADEA6608D9}"/>
                </a:ext>
              </a:extLst>
            </p:cNvPr>
            <p:cNvGrpSpPr/>
            <p:nvPr/>
          </p:nvGrpSpPr>
          <p:grpSpPr>
            <a:xfrm>
              <a:off x="5259917" y="1338892"/>
              <a:ext cx="1560042" cy="865972"/>
              <a:chOff x="5259917" y="690820"/>
              <a:chExt cx="1560042" cy="86597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866B93-965D-28A9-9BB2-9D911A355B0D}"/>
                  </a:ext>
                </a:extLst>
              </p:cNvPr>
              <p:cNvSpPr txBox="1"/>
              <p:nvPr/>
            </p:nvSpPr>
            <p:spPr>
              <a:xfrm>
                <a:off x="5259917" y="690820"/>
                <a:ext cx="848309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TITLE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CB8495-9044-D791-11BD-9773C95E07DB}"/>
                  </a:ext>
                </a:extLst>
              </p:cNvPr>
              <p:cNvSpPr txBox="1"/>
              <p:nvPr/>
            </p:nvSpPr>
            <p:spPr>
              <a:xfrm>
                <a:off x="5259917" y="1151232"/>
                <a:ext cx="1560042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카풀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서비스 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96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C04D7E-DDDC-4C06-7C31-27D02883DA71}"/>
              </a:ext>
            </a:extLst>
          </p:cNvPr>
          <p:cNvSpPr txBox="1"/>
          <p:nvPr/>
        </p:nvSpPr>
        <p:spPr>
          <a:xfrm>
            <a:off x="335360" y="260648"/>
            <a:ext cx="1983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547A922-D06E-301B-E13D-C80822843D7F}"/>
              </a:ext>
            </a:extLst>
          </p:cNvPr>
          <p:cNvSpPr/>
          <p:nvPr/>
        </p:nvSpPr>
        <p:spPr>
          <a:xfrm>
            <a:off x="8256240" y="2061168"/>
            <a:ext cx="2880000" cy="2880000"/>
          </a:xfrm>
          <a:prstGeom prst="ellipse">
            <a:avLst/>
          </a:prstGeom>
          <a:solidFill>
            <a:srgbClr val="494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부제 시행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 이용 권장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ECDE564-DDD7-C64B-687C-31FAC4E621BB}"/>
              </a:ext>
            </a:extLst>
          </p:cNvPr>
          <p:cNvSpPr/>
          <p:nvPr/>
        </p:nvSpPr>
        <p:spPr>
          <a:xfrm>
            <a:off x="1055760" y="2061168"/>
            <a:ext cx="2880000" cy="2880000"/>
          </a:xfrm>
          <a:prstGeom prst="ellipse">
            <a:avLst/>
          </a:prstGeom>
          <a:solidFill>
            <a:srgbClr val="494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미세먼지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대기오염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환경보호에 대한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 증가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276A6-32BE-134B-97C7-18748A2800F4}"/>
              </a:ext>
            </a:extLst>
          </p:cNvPr>
          <p:cNvSpPr txBox="1"/>
          <p:nvPr/>
        </p:nvSpPr>
        <p:spPr>
          <a:xfrm>
            <a:off x="5134840" y="2493056"/>
            <a:ext cx="1922321" cy="737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대중교통의 불편함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절약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EF0196A-B1F0-0DC7-3417-ED9E644A6743}"/>
              </a:ext>
            </a:extLst>
          </p:cNvPr>
          <p:cNvGrpSpPr/>
          <p:nvPr/>
        </p:nvGrpSpPr>
        <p:grpSpPr>
          <a:xfrm>
            <a:off x="4749065" y="3307368"/>
            <a:ext cx="2693870" cy="720000"/>
            <a:chOff x="4749065" y="3235198"/>
            <a:chExt cx="2693870" cy="720000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18FA460-9DC7-8DF7-73BD-00B79AFDA520}"/>
                </a:ext>
              </a:extLst>
            </p:cNvPr>
            <p:cNvCxnSpPr>
              <a:cxnSpLocks/>
            </p:cNvCxnSpPr>
            <p:nvPr/>
          </p:nvCxnSpPr>
          <p:spPr>
            <a:xfrm>
              <a:off x="4749065" y="3595198"/>
              <a:ext cx="2693870" cy="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곱하기 기호 20">
              <a:extLst>
                <a:ext uri="{FF2B5EF4-FFF2-40B4-BE49-F238E27FC236}">
                  <a16:creationId xmlns:a16="http://schemas.microsoft.com/office/drawing/2014/main" id="{3D8A9C3F-3D67-050A-611A-332A0C755BF2}"/>
                </a:ext>
              </a:extLst>
            </p:cNvPr>
            <p:cNvSpPr/>
            <p:nvPr/>
          </p:nvSpPr>
          <p:spPr>
            <a:xfrm>
              <a:off x="5736000" y="3235198"/>
              <a:ext cx="720000" cy="720000"/>
            </a:xfrm>
            <a:prstGeom prst="mathMultiply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61DE46-B321-434A-3035-7D1C74670EAC}"/>
              </a:ext>
            </a:extLst>
          </p:cNvPr>
          <p:cNvSpPr txBox="1"/>
          <p:nvPr/>
        </p:nvSpPr>
        <p:spPr>
          <a:xfrm>
            <a:off x="4471197" y="5589240"/>
            <a:ext cx="3249608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승용차 이용 인구 오히려 증가</a:t>
            </a:r>
          </a:p>
        </p:txBody>
      </p:sp>
    </p:spTree>
    <p:extLst>
      <p:ext uri="{BB962C8B-B14F-4D97-AF65-F5344CB8AC3E}">
        <p14:creationId xmlns:p14="http://schemas.microsoft.com/office/powerpoint/2010/main" val="55008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FA2FC5F-EB31-7FE5-4B97-4A635239F718}"/>
              </a:ext>
            </a:extLst>
          </p:cNvPr>
          <p:cNvSpPr/>
          <p:nvPr/>
        </p:nvSpPr>
        <p:spPr>
          <a:xfrm>
            <a:off x="624000" y="2132856"/>
            <a:ext cx="10944000" cy="4104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35B2474-77B1-D74E-0F7A-3C9B7A57F653}"/>
              </a:ext>
            </a:extLst>
          </p:cNvPr>
          <p:cNvGrpSpPr/>
          <p:nvPr/>
        </p:nvGrpSpPr>
        <p:grpSpPr>
          <a:xfrm>
            <a:off x="2095297" y="2420888"/>
            <a:ext cx="3943446" cy="3504046"/>
            <a:chOff x="1159143" y="2504841"/>
            <a:chExt cx="3943446" cy="3504046"/>
          </a:xfrm>
        </p:grpSpPr>
        <p:graphicFrame>
          <p:nvGraphicFramePr>
            <p:cNvPr id="29" name="차트 28">
              <a:extLst>
                <a:ext uri="{FF2B5EF4-FFF2-40B4-BE49-F238E27FC236}">
                  <a16:creationId xmlns:a16="http://schemas.microsoft.com/office/drawing/2014/main" id="{F4DA38F1-7079-F825-9351-6B5A4564C2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2452"/>
                </p:ext>
              </p:extLst>
            </p:nvPr>
          </p:nvGraphicFramePr>
          <p:xfrm>
            <a:off x="1289715" y="3103274"/>
            <a:ext cx="3812874" cy="29056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B755FA-2C36-E5C0-E8AF-0D2E6F698172}"/>
                </a:ext>
              </a:extLst>
            </p:cNvPr>
            <p:cNvSpPr txBox="1"/>
            <p:nvPr/>
          </p:nvSpPr>
          <p:spPr>
            <a:xfrm>
              <a:off x="1159143" y="2828042"/>
              <a:ext cx="673480" cy="21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억 달러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7DDDAA-CA7C-254C-A49D-DB6496B7E10C}"/>
                </a:ext>
              </a:extLst>
            </p:cNvPr>
            <p:cNvSpPr txBox="1"/>
            <p:nvPr/>
          </p:nvSpPr>
          <p:spPr>
            <a:xfrm>
              <a:off x="2153676" y="2504841"/>
              <a:ext cx="1954381" cy="335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공유경제 시장 규모 전망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7EF8362-FA47-CE82-CDCC-3259A6F59B3C}"/>
              </a:ext>
            </a:extLst>
          </p:cNvPr>
          <p:cNvGrpSpPr/>
          <p:nvPr/>
        </p:nvGrpSpPr>
        <p:grpSpPr>
          <a:xfrm>
            <a:off x="6294110" y="2564904"/>
            <a:ext cx="3802593" cy="2527231"/>
            <a:chOff x="5375920" y="3392992"/>
            <a:chExt cx="3802593" cy="25272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CE5017-588A-A938-3E4E-DEC584A659F0}"/>
                </a:ext>
              </a:extLst>
            </p:cNvPr>
            <p:cNvSpPr txBox="1"/>
            <p:nvPr/>
          </p:nvSpPr>
          <p:spPr>
            <a:xfrm>
              <a:off x="5375920" y="3392992"/>
              <a:ext cx="2877712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공유경제 시장규모 증가 원인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F8EDE78-6B80-9C53-160A-5B12D967D88D}"/>
                </a:ext>
              </a:extLst>
            </p:cNvPr>
            <p:cNvGrpSpPr/>
            <p:nvPr/>
          </p:nvGrpSpPr>
          <p:grpSpPr>
            <a:xfrm>
              <a:off x="5447928" y="4065962"/>
              <a:ext cx="2973968" cy="405560"/>
              <a:chOff x="5549554" y="3083281"/>
              <a:chExt cx="2973968" cy="40556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CDE4E-BBE9-A844-C98F-190868A48E32}"/>
                  </a:ext>
                </a:extLst>
              </p:cNvPr>
              <p:cNvSpPr txBox="1"/>
              <p:nvPr/>
            </p:nvSpPr>
            <p:spPr>
              <a:xfrm>
                <a:off x="5951984" y="3083281"/>
                <a:ext cx="2571538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자원 절약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환경 문제 해소</a:t>
                </a:r>
                <a:endPara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0B6D7F10-79AA-74B8-AE1C-35B1449FF6D2}"/>
                  </a:ext>
                </a:extLst>
              </p:cNvPr>
              <p:cNvSpPr/>
              <p:nvPr/>
            </p:nvSpPr>
            <p:spPr>
              <a:xfrm>
                <a:off x="5549554" y="3106061"/>
                <a:ext cx="360000" cy="36000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2756CE5-559A-7CD2-8149-D783359DEDC0}"/>
                </a:ext>
              </a:extLst>
            </p:cNvPr>
            <p:cNvGrpSpPr/>
            <p:nvPr/>
          </p:nvGrpSpPr>
          <p:grpSpPr>
            <a:xfrm>
              <a:off x="5447928" y="4647581"/>
              <a:ext cx="3296171" cy="405560"/>
              <a:chOff x="5549554" y="3785905"/>
              <a:chExt cx="3296171" cy="40556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65A4C7-C08A-DE5D-D177-BFD1D9AA7C3C}"/>
                  </a:ext>
                </a:extLst>
              </p:cNvPr>
              <p:cNvSpPr txBox="1"/>
              <p:nvPr/>
            </p:nvSpPr>
            <p:spPr>
              <a:xfrm>
                <a:off x="5951984" y="3785905"/>
                <a:ext cx="2893741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SNS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정보통신 기술의 발전</a:t>
                </a:r>
                <a:endPara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0AEEEC53-10F8-0CEE-1021-44C71AA63271}"/>
                  </a:ext>
                </a:extLst>
              </p:cNvPr>
              <p:cNvSpPr/>
              <p:nvPr/>
            </p:nvSpPr>
            <p:spPr>
              <a:xfrm>
                <a:off x="5549554" y="3808685"/>
                <a:ext cx="360000" cy="36000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AB79B5D-7BF5-AB80-3782-4DC47B4A34C0}"/>
                </a:ext>
              </a:extLst>
            </p:cNvPr>
            <p:cNvGrpSpPr/>
            <p:nvPr/>
          </p:nvGrpSpPr>
          <p:grpSpPr>
            <a:xfrm>
              <a:off x="5447928" y="5229200"/>
              <a:ext cx="3730585" cy="691023"/>
              <a:chOff x="5549554" y="5178069"/>
              <a:chExt cx="3730585" cy="69102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EE91BD-7332-2225-27DC-96746B9DA3C6}"/>
                  </a:ext>
                </a:extLst>
              </p:cNvPr>
              <p:cNvSpPr txBox="1"/>
              <p:nvPr/>
            </p:nvSpPr>
            <p:spPr>
              <a:xfrm>
                <a:off x="5951984" y="5178069"/>
                <a:ext cx="3328155" cy="691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변화한 소비자 욕구</a:t>
                </a:r>
                <a:endPara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오래 소유</a:t>
                </a:r>
                <a:r>
                  <a:rPr lang="ko-KR" altLang="en-US" sz="16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→</a:t>
                </a:r>
                <a:r>
                  <a:rPr lang="ko-KR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짧고 다양하게 경험</a:t>
                </a:r>
                <a:r>
                  <a:rPr lang="en-US" altLang="ko-KR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48358D37-C2C0-D1EA-AEA8-74454DE97BC8}"/>
                  </a:ext>
                </a:extLst>
              </p:cNvPr>
              <p:cNvSpPr/>
              <p:nvPr/>
            </p:nvSpPr>
            <p:spPr>
              <a:xfrm>
                <a:off x="5549554" y="5200849"/>
                <a:ext cx="360000" cy="36000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8B5D1B-5E3D-26D6-5088-009C28DC6A26}"/>
              </a:ext>
            </a:extLst>
          </p:cNvPr>
          <p:cNvSpPr txBox="1"/>
          <p:nvPr/>
        </p:nvSpPr>
        <p:spPr>
          <a:xfrm>
            <a:off x="335360" y="260648"/>
            <a:ext cx="1983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269D63-0FA8-B231-3A5A-22B1D2BE8F10}"/>
              </a:ext>
            </a:extLst>
          </p:cNvPr>
          <p:cNvGrpSpPr/>
          <p:nvPr/>
        </p:nvGrpSpPr>
        <p:grpSpPr>
          <a:xfrm>
            <a:off x="1123518" y="1295248"/>
            <a:ext cx="9944965" cy="405560"/>
            <a:chOff x="2126197" y="1195388"/>
            <a:chExt cx="9944965" cy="4055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03B107-DE34-0AD1-F09E-EA18B4591AB9}"/>
                </a:ext>
              </a:extLst>
            </p:cNvPr>
            <p:cNvSpPr txBox="1"/>
            <p:nvPr/>
          </p:nvSpPr>
          <p:spPr>
            <a:xfrm>
              <a:off x="3597367" y="1195388"/>
              <a:ext cx="8473795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물품을 소유가 아닌 서로 대여해 주고 차용하는 개념으로 인식하여 경제활동을 하는 것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6C6CF79-4FE1-3206-5A32-317B7BEC3775}"/>
                </a:ext>
              </a:extLst>
            </p:cNvPr>
            <p:cNvGrpSpPr/>
            <p:nvPr/>
          </p:nvGrpSpPr>
          <p:grpSpPr>
            <a:xfrm>
              <a:off x="2126197" y="1213502"/>
              <a:ext cx="1152128" cy="369332"/>
              <a:chOff x="1288768" y="1446138"/>
              <a:chExt cx="1152128" cy="36933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519663D-7621-99F5-E665-A3B0A83810B8}"/>
                  </a:ext>
                </a:extLst>
              </p:cNvPr>
              <p:cNvSpPr/>
              <p:nvPr/>
            </p:nvSpPr>
            <p:spPr>
              <a:xfrm>
                <a:off x="1288768" y="1693813"/>
                <a:ext cx="1152128" cy="121657"/>
              </a:xfrm>
              <a:prstGeom prst="rect">
                <a:avLst/>
              </a:prstGeom>
              <a:solidFill>
                <a:srgbClr val="4946E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10E801-B9CC-53BA-485C-ABA469BE1A50}"/>
                  </a:ext>
                </a:extLst>
              </p:cNvPr>
              <p:cNvSpPr txBox="1"/>
              <p:nvPr/>
            </p:nvSpPr>
            <p:spPr>
              <a:xfrm>
                <a:off x="1352513" y="1446138"/>
                <a:ext cx="1024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공유경제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285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36C55028-9CC6-CD55-BFB3-D64A3D896A88}"/>
              </a:ext>
            </a:extLst>
          </p:cNvPr>
          <p:cNvGrpSpPr/>
          <p:nvPr/>
        </p:nvGrpSpPr>
        <p:grpSpPr>
          <a:xfrm>
            <a:off x="624000" y="2132856"/>
            <a:ext cx="10944000" cy="4104000"/>
            <a:chOff x="624000" y="2132856"/>
            <a:chExt cx="10944000" cy="41040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E4EE3E4-38A3-509E-7EF8-5FD2B7A8FA8B}"/>
                </a:ext>
              </a:extLst>
            </p:cNvPr>
            <p:cNvSpPr/>
            <p:nvPr/>
          </p:nvSpPr>
          <p:spPr>
            <a:xfrm>
              <a:off x="624000" y="2132856"/>
              <a:ext cx="10944000" cy="4104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B8EE854-A5CE-FC08-580B-E284A98806C7}"/>
                </a:ext>
              </a:extLst>
            </p:cNvPr>
            <p:cNvGrpSpPr/>
            <p:nvPr/>
          </p:nvGrpSpPr>
          <p:grpSpPr>
            <a:xfrm>
              <a:off x="1775520" y="2402274"/>
              <a:ext cx="4266386" cy="3512408"/>
              <a:chOff x="6294110" y="2442676"/>
              <a:chExt cx="4266386" cy="3512408"/>
            </a:xfrm>
          </p:grpSpPr>
          <p:graphicFrame>
            <p:nvGraphicFramePr>
              <p:cNvPr id="20" name="차트 19">
                <a:extLst>
                  <a:ext uri="{FF2B5EF4-FFF2-40B4-BE49-F238E27FC236}">
                    <a16:creationId xmlns:a16="http://schemas.microsoft.com/office/drawing/2014/main" id="{5051737B-9CBC-42E3-3782-0526FEB232E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8337001"/>
                  </p:ext>
                </p:extLst>
              </p:nvPr>
            </p:nvGraphicFramePr>
            <p:xfrm>
              <a:off x="6294110" y="2442676"/>
              <a:ext cx="4266386" cy="35124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811A06-878A-43CC-2F7A-6A992D80F4EF}"/>
                  </a:ext>
                </a:extLst>
              </p:cNvPr>
              <p:cNvSpPr txBox="1"/>
              <p:nvPr/>
            </p:nvSpPr>
            <p:spPr>
              <a:xfrm>
                <a:off x="7450113" y="2504841"/>
                <a:ext cx="1954381" cy="335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분야별 플랫폼 거래 비중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4143426-E0C3-F86B-C761-CFFE4D87BB34}"/>
                </a:ext>
              </a:extLst>
            </p:cNvPr>
            <p:cNvGrpSpPr/>
            <p:nvPr/>
          </p:nvGrpSpPr>
          <p:grpSpPr>
            <a:xfrm>
              <a:off x="6546349" y="2464439"/>
              <a:ext cx="3870131" cy="3504047"/>
              <a:chOff x="2168612" y="2504841"/>
              <a:chExt cx="3870131" cy="350404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A6DF9C-8EB6-FFE7-88EF-8B7052FE050B}"/>
                  </a:ext>
                </a:extLst>
              </p:cNvPr>
              <p:cNvSpPr txBox="1"/>
              <p:nvPr/>
            </p:nvSpPr>
            <p:spPr>
              <a:xfrm>
                <a:off x="3265496" y="2504841"/>
                <a:ext cx="1790875" cy="335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글로벌 </a:t>
                </a:r>
                <a:r>
                  <a:rPr lang="ko-KR" alt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카풀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시장 규모</a:t>
                </a:r>
              </a:p>
            </p:txBody>
          </p:sp>
          <p:graphicFrame>
            <p:nvGraphicFramePr>
              <p:cNvPr id="6" name="차트 5">
                <a:extLst>
                  <a:ext uri="{FF2B5EF4-FFF2-40B4-BE49-F238E27FC236}">
                    <a16:creationId xmlns:a16="http://schemas.microsoft.com/office/drawing/2014/main" id="{BB57A4B4-8ED3-7184-B600-860BDA0C5F99}"/>
                  </a:ext>
                </a:extLst>
              </p:cNvPr>
              <p:cNvGraphicFramePr/>
              <p:nvPr/>
            </p:nvGraphicFramePr>
            <p:xfrm>
              <a:off x="2168612" y="3030660"/>
              <a:ext cx="3870131" cy="297822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68B5D1B-5E3D-26D6-5088-009C28DC6A26}"/>
              </a:ext>
            </a:extLst>
          </p:cNvPr>
          <p:cNvSpPr txBox="1"/>
          <p:nvPr/>
        </p:nvSpPr>
        <p:spPr>
          <a:xfrm>
            <a:off x="335360" y="260648"/>
            <a:ext cx="1983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269D63-0FA8-B231-3A5A-22B1D2BE8F10}"/>
              </a:ext>
            </a:extLst>
          </p:cNvPr>
          <p:cNvGrpSpPr/>
          <p:nvPr/>
        </p:nvGrpSpPr>
        <p:grpSpPr>
          <a:xfrm>
            <a:off x="1123518" y="1295248"/>
            <a:ext cx="9944965" cy="405560"/>
            <a:chOff x="2126197" y="1195388"/>
            <a:chExt cx="9944965" cy="4055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03B107-DE34-0AD1-F09E-EA18B4591AB9}"/>
                </a:ext>
              </a:extLst>
            </p:cNvPr>
            <p:cNvSpPr txBox="1"/>
            <p:nvPr/>
          </p:nvSpPr>
          <p:spPr>
            <a:xfrm>
              <a:off x="3597367" y="1195388"/>
              <a:ext cx="8473795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자동차에 대한 인식이 소유에서 공유로 전환되며 새로운 교통수단으로 자리 잡아가고 있음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6C6CF79-4FE1-3206-5A32-317B7BEC3775}"/>
                </a:ext>
              </a:extLst>
            </p:cNvPr>
            <p:cNvGrpSpPr/>
            <p:nvPr/>
          </p:nvGrpSpPr>
          <p:grpSpPr>
            <a:xfrm>
              <a:off x="2126197" y="1213502"/>
              <a:ext cx="1152128" cy="369332"/>
              <a:chOff x="1288768" y="1446138"/>
              <a:chExt cx="1152128" cy="36933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519663D-7621-99F5-E665-A3B0A83810B8}"/>
                  </a:ext>
                </a:extLst>
              </p:cNvPr>
              <p:cNvSpPr/>
              <p:nvPr/>
            </p:nvSpPr>
            <p:spPr>
              <a:xfrm>
                <a:off x="1288768" y="1693813"/>
                <a:ext cx="1152128" cy="121657"/>
              </a:xfrm>
              <a:prstGeom prst="rect">
                <a:avLst/>
              </a:prstGeom>
              <a:solidFill>
                <a:srgbClr val="4946E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10E801-B9CC-53BA-485C-ABA469BE1A50}"/>
                  </a:ext>
                </a:extLst>
              </p:cNvPr>
              <p:cNvSpPr txBox="1"/>
              <p:nvPr/>
            </p:nvSpPr>
            <p:spPr>
              <a:xfrm>
                <a:off x="1352513" y="1446138"/>
                <a:ext cx="1024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공유교통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620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5AE722E-6EF4-1525-503F-C526A30BA609}"/>
              </a:ext>
            </a:extLst>
          </p:cNvPr>
          <p:cNvSpPr/>
          <p:nvPr/>
        </p:nvSpPr>
        <p:spPr>
          <a:xfrm>
            <a:off x="1128000" y="2430071"/>
            <a:ext cx="9936000" cy="3024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A62123-DFF5-A8F0-4D8B-F78D094321B1}"/>
              </a:ext>
            </a:extLst>
          </p:cNvPr>
          <p:cNvSpPr txBox="1"/>
          <p:nvPr/>
        </p:nvSpPr>
        <p:spPr>
          <a:xfrm>
            <a:off x="335360" y="260648"/>
            <a:ext cx="156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Research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C96B78-FA00-3ABD-DFFA-6076E9862351}"/>
              </a:ext>
            </a:extLst>
          </p:cNvPr>
          <p:cNvGrpSpPr/>
          <p:nvPr/>
        </p:nvGrpSpPr>
        <p:grpSpPr>
          <a:xfrm>
            <a:off x="2135788" y="1700808"/>
            <a:ext cx="7920424" cy="360000"/>
            <a:chOff x="1271589" y="1728695"/>
            <a:chExt cx="7920424" cy="3600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EADD843-CA8F-0870-8523-8BF04E8E6023}"/>
                </a:ext>
              </a:extLst>
            </p:cNvPr>
            <p:cNvSpPr/>
            <p:nvPr/>
          </p:nvSpPr>
          <p:spPr>
            <a:xfrm>
              <a:off x="1271589" y="1728695"/>
              <a:ext cx="864000" cy="360000"/>
            </a:xfrm>
            <a:prstGeom prst="round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기발함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A0DEDCA-8D27-AA94-CCD3-AA62375B0418}"/>
                </a:ext>
              </a:extLst>
            </p:cNvPr>
            <p:cNvSpPr/>
            <p:nvPr/>
          </p:nvSpPr>
          <p:spPr>
            <a:xfrm>
              <a:off x="2279650" y="1728695"/>
              <a:ext cx="864000" cy="360000"/>
            </a:xfrm>
            <a:prstGeom prst="round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합리적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CCC867A-D637-15C8-6F24-55591572334C}"/>
                </a:ext>
              </a:extLst>
            </p:cNvPr>
            <p:cNvSpPr/>
            <p:nvPr/>
          </p:nvSpPr>
          <p:spPr>
            <a:xfrm>
              <a:off x="3287711" y="1728695"/>
              <a:ext cx="864000" cy="360000"/>
            </a:xfrm>
            <a:prstGeom prst="round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편리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B2D604D-D6EA-B493-BA21-ED05B2FB3BA8}"/>
                </a:ext>
              </a:extLst>
            </p:cNvPr>
            <p:cNvSpPr/>
            <p:nvPr/>
          </p:nvSpPr>
          <p:spPr>
            <a:xfrm>
              <a:off x="4295772" y="1728695"/>
              <a:ext cx="864000" cy="360000"/>
            </a:xfrm>
            <a:prstGeom prst="round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효율적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0618683-BA2D-5634-2AF7-66B3151337B2}"/>
                </a:ext>
              </a:extLst>
            </p:cNvPr>
            <p:cNvSpPr/>
            <p:nvPr/>
          </p:nvSpPr>
          <p:spPr>
            <a:xfrm>
              <a:off x="5303833" y="1728695"/>
              <a:ext cx="864000" cy="360000"/>
            </a:xfrm>
            <a:prstGeom prst="roundRect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어려움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F0CE224-2912-B5A8-396B-857875F0A228}"/>
                </a:ext>
              </a:extLst>
            </p:cNvPr>
            <p:cNvSpPr/>
            <p:nvPr/>
          </p:nvSpPr>
          <p:spPr>
            <a:xfrm>
              <a:off x="6311894" y="1728695"/>
              <a:ext cx="864000" cy="360000"/>
            </a:xfrm>
            <a:prstGeom prst="roundRect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불법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A3CCC9-AAD9-B61F-C00C-CDBC94C77255}"/>
                </a:ext>
              </a:extLst>
            </p:cNvPr>
            <p:cNvSpPr/>
            <p:nvPr/>
          </p:nvSpPr>
          <p:spPr>
            <a:xfrm>
              <a:off x="7319955" y="1728695"/>
              <a:ext cx="864000" cy="360000"/>
            </a:xfrm>
            <a:prstGeom prst="roundRect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비싸다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339D5F9-189F-30BC-1F15-9BAC7196339A}"/>
                </a:ext>
              </a:extLst>
            </p:cNvPr>
            <p:cNvSpPr/>
            <p:nvPr/>
          </p:nvSpPr>
          <p:spPr>
            <a:xfrm>
              <a:off x="8328013" y="1728695"/>
              <a:ext cx="864000" cy="360000"/>
            </a:xfrm>
            <a:prstGeom prst="roundRect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불만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F36344-2F26-1969-44E1-F4CBC92999ED}"/>
              </a:ext>
            </a:extLst>
          </p:cNvPr>
          <p:cNvSpPr txBox="1"/>
          <p:nvPr/>
        </p:nvSpPr>
        <p:spPr>
          <a:xfrm>
            <a:off x="4799812" y="980728"/>
            <a:ext cx="2592376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카풀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생각하세요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F491D91-DBFF-DB3D-FC1E-C17893986C91}"/>
              </a:ext>
            </a:extLst>
          </p:cNvPr>
          <p:cNvGrpSpPr/>
          <p:nvPr/>
        </p:nvGrpSpPr>
        <p:grpSpPr>
          <a:xfrm>
            <a:off x="1883828" y="2798045"/>
            <a:ext cx="8424345" cy="2288052"/>
            <a:chOff x="2207665" y="2946870"/>
            <a:chExt cx="8424345" cy="22880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E869A7F-37FB-8381-1093-5AED7C32993A}"/>
                </a:ext>
              </a:extLst>
            </p:cNvPr>
            <p:cNvGrpSpPr/>
            <p:nvPr/>
          </p:nvGrpSpPr>
          <p:grpSpPr>
            <a:xfrm>
              <a:off x="6168008" y="2946870"/>
              <a:ext cx="4464002" cy="2288052"/>
              <a:chOff x="6600032" y="2725124"/>
              <a:chExt cx="4464002" cy="2288052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BEC71EC-D67B-5EB2-95A0-676C085BA1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00032" y="2725124"/>
                <a:ext cx="4464002" cy="2232000"/>
                <a:chOff x="3981915" y="2299538"/>
                <a:chExt cx="5140326" cy="2570162"/>
              </a:xfrm>
            </p:grpSpPr>
            <p:sp>
              <p:nvSpPr>
                <p:cNvPr id="40" name="Freeform 23">
                  <a:extLst>
                    <a:ext uri="{FF2B5EF4-FFF2-40B4-BE49-F238E27FC236}">
                      <a16:creationId xmlns:a16="http://schemas.microsoft.com/office/drawing/2014/main" id="{B5362F49-A3A1-6064-090D-F1A727773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1915" y="2299538"/>
                  <a:ext cx="3052763" cy="2570162"/>
                </a:xfrm>
                <a:custGeom>
                  <a:avLst/>
                  <a:gdLst>
                    <a:gd name="T0" fmla="*/ 0 w 16016"/>
                    <a:gd name="T1" fmla="*/ 13488 h 13488"/>
                    <a:gd name="T2" fmla="*/ 13488 w 16016"/>
                    <a:gd name="T3" fmla="*/ 0 h 13488"/>
                    <a:gd name="T4" fmla="*/ 16016 w 16016"/>
                    <a:gd name="T5" fmla="*/ 239 h 13488"/>
                    <a:gd name="T6" fmla="*/ 14752 w 16016"/>
                    <a:gd name="T7" fmla="*/ 6863 h 13488"/>
                    <a:gd name="T8" fmla="*/ 6863 w 16016"/>
                    <a:gd name="T9" fmla="*/ 12225 h 13488"/>
                    <a:gd name="T10" fmla="*/ 6744 w 16016"/>
                    <a:gd name="T11" fmla="*/ 13488 h 13488"/>
                    <a:gd name="T12" fmla="*/ 0 w 16016"/>
                    <a:gd name="T13" fmla="*/ 13488 h 134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16" h="13488">
                      <a:moveTo>
                        <a:pt x="0" y="13488"/>
                      </a:moveTo>
                      <a:cubicBezTo>
                        <a:pt x="0" y="6039"/>
                        <a:pt x="6039" y="0"/>
                        <a:pt x="13488" y="0"/>
                      </a:cubicBezTo>
                      <a:cubicBezTo>
                        <a:pt x="14337" y="0"/>
                        <a:pt x="15183" y="80"/>
                        <a:pt x="16016" y="239"/>
                      </a:cubicBezTo>
                      <a:lnTo>
                        <a:pt x="14752" y="6863"/>
                      </a:lnTo>
                      <a:cubicBezTo>
                        <a:pt x="11093" y="6166"/>
                        <a:pt x="7561" y="8566"/>
                        <a:pt x="6863" y="12225"/>
                      </a:cubicBezTo>
                      <a:cubicBezTo>
                        <a:pt x="6784" y="12641"/>
                        <a:pt x="6744" y="13064"/>
                        <a:pt x="6744" y="13488"/>
                      </a:cubicBezTo>
                      <a:lnTo>
                        <a:pt x="0" y="13488"/>
                      </a:lnTo>
                      <a:close/>
                    </a:path>
                  </a:pathLst>
                </a:custGeom>
                <a:solidFill>
                  <a:srgbClr val="4946E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2" name="Freeform 25">
                  <a:extLst>
                    <a:ext uri="{FF2B5EF4-FFF2-40B4-BE49-F238E27FC236}">
                      <a16:creationId xmlns:a16="http://schemas.microsoft.com/office/drawing/2014/main" id="{E434567F-23A9-B4C8-A26A-358BFBB9FC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3378" y="2343988"/>
                  <a:ext cx="2328863" cy="2525712"/>
                </a:xfrm>
                <a:custGeom>
                  <a:avLst/>
                  <a:gdLst>
                    <a:gd name="T0" fmla="*/ 632 w 6113"/>
                    <a:gd name="T1" fmla="*/ 0 h 6625"/>
                    <a:gd name="T2" fmla="*/ 6113 w 6113"/>
                    <a:gd name="T3" fmla="*/ 6625 h 6625"/>
                    <a:gd name="T4" fmla="*/ 2741 w 6113"/>
                    <a:gd name="T5" fmla="*/ 6625 h 6625"/>
                    <a:gd name="T6" fmla="*/ 0 w 6113"/>
                    <a:gd name="T7" fmla="*/ 3313 h 6625"/>
                    <a:gd name="T8" fmla="*/ 632 w 6113"/>
                    <a:gd name="T9" fmla="*/ 0 h 6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13" h="6625">
                      <a:moveTo>
                        <a:pt x="632" y="0"/>
                      </a:moveTo>
                      <a:cubicBezTo>
                        <a:pt x="3812" y="607"/>
                        <a:pt x="6113" y="3388"/>
                        <a:pt x="6113" y="6625"/>
                      </a:cubicBezTo>
                      <a:lnTo>
                        <a:pt x="2741" y="6625"/>
                      </a:lnTo>
                      <a:cubicBezTo>
                        <a:pt x="2741" y="5007"/>
                        <a:pt x="1590" y="3616"/>
                        <a:pt x="0" y="3313"/>
                      </a:cubicBez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0F02D38-9244-1907-A743-EC8996E3C73E}"/>
                  </a:ext>
                </a:extLst>
              </p:cNvPr>
              <p:cNvGrpSpPr/>
              <p:nvPr/>
            </p:nvGrpSpPr>
            <p:grpSpPr>
              <a:xfrm>
                <a:off x="7888506" y="3989100"/>
                <a:ext cx="1887055" cy="1024076"/>
                <a:chOff x="7866818" y="3697390"/>
                <a:chExt cx="1887055" cy="1024076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C24890-A473-BF7E-001F-B0A52C949D71}"/>
                    </a:ext>
                  </a:extLst>
                </p:cNvPr>
                <p:cNvSpPr txBox="1"/>
                <p:nvPr/>
              </p:nvSpPr>
              <p:spPr>
                <a:xfrm>
                  <a:off x="8330887" y="3697390"/>
                  <a:ext cx="958917" cy="579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56%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57089-1F17-6CCA-B123-77D6EE42E32B}"/>
                    </a:ext>
                  </a:extLst>
                </p:cNvPr>
                <p:cNvSpPr txBox="1"/>
                <p:nvPr/>
              </p:nvSpPr>
              <p:spPr>
                <a:xfrm>
                  <a:off x="7866818" y="4200682"/>
                  <a:ext cx="1887055" cy="520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“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도입하자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”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카풀에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대한 긍정적 여론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974A3E-BE93-C09A-D9CE-9771E1711890}"/>
                </a:ext>
              </a:extLst>
            </p:cNvPr>
            <p:cNvSpPr txBox="1"/>
            <p:nvPr/>
          </p:nvSpPr>
          <p:spPr>
            <a:xfrm>
              <a:off x="2207665" y="3728714"/>
              <a:ext cx="3961341" cy="654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합리적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이고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편리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서비스로 관심 있지만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이용절차가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어렵고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비싸다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인식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99AA8A-A0E7-F069-123E-D4F0C136D01F}"/>
              </a:ext>
            </a:extLst>
          </p:cNvPr>
          <p:cNvGrpSpPr/>
          <p:nvPr/>
        </p:nvGrpSpPr>
        <p:grpSpPr>
          <a:xfrm>
            <a:off x="1556135" y="5868943"/>
            <a:ext cx="9079730" cy="440377"/>
            <a:chOff x="1264742" y="5868943"/>
            <a:chExt cx="9079730" cy="44037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6E8986-5F25-8D30-9945-370C580F1AA5}"/>
                </a:ext>
              </a:extLst>
            </p:cNvPr>
            <p:cNvSpPr txBox="1"/>
            <p:nvPr/>
          </p:nvSpPr>
          <p:spPr>
            <a:xfrm>
              <a:off x="1264742" y="5868943"/>
              <a:ext cx="9079730" cy="440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사용자가 이용하기 쉬운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카풀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서비스로 대중교통의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불편함 해소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승용차의 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편리함 제공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F70E6CA-9F14-38A4-F278-4B6045732769}"/>
                </a:ext>
              </a:extLst>
            </p:cNvPr>
            <p:cNvCxnSpPr/>
            <p:nvPr/>
          </p:nvCxnSpPr>
          <p:spPr>
            <a:xfrm>
              <a:off x="2351752" y="6300000"/>
              <a:ext cx="14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272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9D14911F-565F-038E-16D4-2053F6A92B36}"/>
              </a:ext>
            </a:extLst>
          </p:cNvPr>
          <p:cNvGrpSpPr/>
          <p:nvPr/>
        </p:nvGrpSpPr>
        <p:grpSpPr>
          <a:xfrm>
            <a:off x="1540723" y="2122414"/>
            <a:ext cx="4172382" cy="1170004"/>
            <a:chOff x="1615344" y="2042972"/>
            <a:chExt cx="4172382" cy="117000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90A74F3-0CC9-99F5-F9D4-89AD7AC260E3}"/>
                </a:ext>
              </a:extLst>
            </p:cNvPr>
            <p:cNvGrpSpPr/>
            <p:nvPr/>
          </p:nvGrpSpPr>
          <p:grpSpPr>
            <a:xfrm>
              <a:off x="2927648" y="2042972"/>
              <a:ext cx="2860078" cy="1170004"/>
              <a:chOff x="2927648" y="2042972"/>
              <a:chExt cx="2860078" cy="117000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83B3AE-FA79-C401-E6E2-D9B5374B7EB4}"/>
                  </a:ext>
                </a:extLst>
              </p:cNvPr>
              <p:cNvSpPr txBox="1"/>
              <p:nvPr/>
            </p:nvSpPr>
            <p:spPr>
              <a:xfrm>
                <a:off x="2927648" y="2042972"/>
                <a:ext cx="1292341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활용도 증가</a:t>
                </a:r>
                <a:endParaRPr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043E80-E776-164F-6FAF-CC49B85A7FAB}"/>
                  </a:ext>
                </a:extLst>
              </p:cNvPr>
              <p:cNvSpPr txBox="1"/>
              <p:nvPr/>
            </p:nvSpPr>
            <p:spPr>
              <a:xfrm>
                <a:off x="2927648" y="2546768"/>
                <a:ext cx="2860078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개인용 자동차 사용률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4%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서비스 제공 자동차 사용률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40%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560B23A-EA9C-E054-A6BD-80C0B3261663}"/>
                </a:ext>
              </a:extLst>
            </p:cNvPr>
            <p:cNvGrpSpPr/>
            <p:nvPr/>
          </p:nvGrpSpPr>
          <p:grpSpPr>
            <a:xfrm>
              <a:off x="1615344" y="2087974"/>
              <a:ext cx="1080000" cy="1080000"/>
              <a:chOff x="1425105" y="2132976"/>
              <a:chExt cx="1080000" cy="108000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6400AF8-A761-1F47-E8AF-FC8EE3661A5C}"/>
                  </a:ext>
                </a:extLst>
              </p:cNvPr>
              <p:cNvSpPr/>
              <p:nvPr/>
            </p:nvSpPr>
            <p:spPr>
              <a:xfrm>
                <a:off x="1425105" y="2132976"/>
                <a:ext cx="1080000" cy="1080000"/>
              </a:xfrm>
              <a:prstGeom prst="ellipse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E9F6E1AB-A218-2571-586C-BA1441388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77105" y="2384976"/>
                <a:ext cx="576000" cy="576000"/>
              </a:xfrm>
              <a:prstGeom prst="rect">
                <a:avLst/>
              </a:prstGeom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97B8EE-8D50-B527-4F90-9E50CF38930A}"/>
              </a:ext>
            </a:extLst>
          </p:cNvPr>
          <p:cNvGrpSpPr/>
          <p:nvPr/>
        </p:nvGrpSpPr>
        <p:grpSpPr>
          <a:xfrm>
            <a:off x="7797611" y="2122414"/>
            <a:ext cx="2853666" cy="1170004"/>
            <a:chOff x="4519468" y="2042972"/>
            <a:chExt cx="2853666" cy="11700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1E4471-EEA8-13E6-77DA-A3A672435E36}"/>
                </a:ext>
              </a:extLst>
            </p:cNvPr>
            <p:cNvSpPr txBox="1"/>
            <p:nvPr/>
          </p:nvSpPr>
          <p:spPr>
            <a:xfrm>
              <a:off x="4519468" y="2042972"/>
              <a:ext cx="1082348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비용 절감</a:t>
              </a:r>
              <a:endPara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9CB189-58D0-1D44-229D-2116BA21CA44}"/>
                </a:ext>
              </a:extLst>
            </p:cNvPr>
            <p:cNvSpPr txBox="1"/>
            <p:nvPr/>
          </p:nvSpPr>
          <p:spPr>
            <a:xfrm>
              <a:off x="4519468" y="2546768"/>
              <a:ext cx="2853666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운행률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0.5%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감소시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운행비용 약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69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억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5,200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만원 ↓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6603224C-05BC-398B-8735-B9F47D2C2359}"/>
              </a:ext>
            </a:extLst>
          </p:cNvPr>
          <p:cNvSpPr/>
          <p:nvPr/>
        </p:nvSpPr>
        <p:spPr>
          <a:xfrm>
            <a:off x="6485307" y="2167416"/>
            <a:ext cx="1080000" cy="1080000"/>
          </a:xfrm>
          <a:prstGeom prst="ellipse">
            <a:avLst/>
          </a:prstGeom>
          <a:solidFill>
            <a:srgbClr val="494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0C35C5-6469-1391-F216-35E53148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7307" y="2419416"/>
            <a:ext cx="576000" cy="57600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2A4F0DC6-632C-FE42-657F-0FA96B3D1B25}"/>
              </a:ext>
            </a:extLst>
          </p:cNvPr>
          <p:cNvGrpSpPr/>
          <p:nvPr/>
        </p:nvGrpSpPr>
        <p:grpSpPr>
          <a:xfrm>
            <a:off x="6485307" y="4131204"/>
            <a:ext cx="3779646" cy="1170004"/>
            <a:chOff x="6663280" y="4552609"/>
            <a:chExt cx="3779646" cy="11700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D5B5121-6410-DEFE-F4B0-FFEBA6CE63D7}"/>
                </a:ext>
              </a:extLst>
            </p:cNvPr>
            <p:cNvGrpSpPr/>
            <p:nvPr/>
          </p:nvGrpSpPr>
          <p:grpSpPr>
            <a:xfrm>
              <a:off x="7975584" y="4552609"/>
              <a:ext cx="2467342" cy="1170004"/>
              <a:chOff x="7151004" y="2042972"/>
              <a:chExt cx="2467342" cy="117000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0D3BD3-30B2-86B1-ECAA-9A517C270BBB}"/>
                  </a:ext>
                </a:extLst>
              </p:cNvPr>
              <p:cNvSpPr txBox="1"/>
              <p:nvPr/>
            </p:nvSpPr>
            <p:spPr>
              <a:xfrm>
                <a:off x="7151004" y="2042972"/>
                <a:ext cx="1502334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교통체증 감소</a:t>
                </a:r>
                <a:endParaRPr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81A8AC-6259-BE66-FD9C-56188545E03A}"/>
                  </a:ext>
                </a:extLst>
              </p:cNvPr>
              <p:cNvSpPr txBox="1"/>
              <p:nvPr/>
            </p:nvSpPr>
            <p:spPr>
              <a:xfrm>
                <a:off x="7151004" y="2546768"/>
                <a:ext cx="2467342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하루 평균 통행 차량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67,500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 →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58,000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 ↓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6AD5059-1BDE-5FA9-8ABC-41B24E38D2AE}"/>
                </a:ext>
              </a:extLst>
            </p:cNvPr>
            <p:cNvGrpSpPr/>
            <p:nvPr/>
          </p:nvGrpSpPr>
          <p:grpSpPr>
            <a:xfrm>
              <a:off x="6663280" y="4597611"/>
              <a:ext cx="1080000" cy="1080000"/>
              <a:chOff x="6659283" y="4762773"/>
              <a:chExt cx="1080000" cy="1080000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1899368C-3D01-7BD7-9447-22C34051986D}"/>
                  </a:ext>
                </a:extLst>
              </p:cNvPr>
              <p:cNvSpPr/>
              <p:nvPr/>
            </p:nvSpPr>
            <p:spPr>
              <a:xfrm>
                <a:off x="6659283" y="4762773"/>
                <a:ext cx="1080000" cy="1080000"/>
              </a:xfrm>
              <a:prstGeom prst="ellipse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373517E3-89D6-14D3-4443-9FEB018CB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11283" y="5014773"/>
                <a:ext cx="576000" cy="576000"/>
              </a:xfrm>
              <a:prstGeom prst="rect">
                <a:avLst/>
              </a:prstGeom>
            </p:spPr>
          </p:pic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737441B-CF56-6D0B-4D61-69700D588175}"/>
              </a:ext>
            </a:extLst>
          </p:cNvPr>
          <p:cNvGrpSpPr/>
          <p:nvPr/>
        </p:nvGrpSpPr>
        <p:grpSpPr>
          <a:xfrm>
            <a:off x="1540723" y="4131204"/>
            <a:ext cx="3495915" cy="1170004"/>
            <a:chOff x="1615344" y="4552609"/>
            <a:chExt cx="3495915" cy="11700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03E7C3A-25FE-40EA-7186-79D37D800033}"/>
                </a:ext>
              </a:extLst>
            </p:cNvPr>
            <p:cNvGrpSpPr/>
            <p:nvPr/>
          </p:nvGrpSpPr>
          <p:grpSpPr>
            <a:xfrm>
              <a:off x="2927648" y="4552609"/>
              <a:ext cx="2183611" cy="1170004"/>
              <a:chOff x="9711951" y="2042972"/>
              <a:chExt cx="2183611" cy="117000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440046-B92D-819F-A11B-62B33B09C48A}"/>
                  </a:ext>
                </a:extLst>
              </p:cNvPr>
              <p:cNvSpPr txBox="1"/>
              <p:nvPr/>
            </p:nvSpPr>
            <p:spPr>
              <a:xfrm>
                <a:off x="9711951" y="2042972"/>
                <a:ext cx="1712328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이산화탄소 감축</a:t>
                </a:r>
                <a:endParaRPr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949C7-E708-8107-8FDB-EDAA6409C282}"/>
                  </a:ext>
                </a:extLst>
              </p:cNvPr>
              <p:cNvSpPr txBox="1"/>
              <p:nvPr/>
            </p:nvSpPr>
            <p:spPr>
              <a:xfrm>
                <a:off x="9711951" y="2546768"/>
                <a:ext cx="2183611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운행률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0.5% </a:t>
                </a:r>
                <a:r>
                  <a:rPr lang="ko-KR" alt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감소시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온실가스 약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5,396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톤 ↓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A52A71-816D-09D7-9982-358289F25545}"/>
                </a:ext>
              </a:extLst>
            </p:cNvPr>
            <p:cNvGrpSpPr/>
            <p:nvPr/>
          </p:nvGrpSpPr>
          <p:grpSpPr>
            <a:xfrm>
              <a:off x="1615344" y="4597611"/>
              <a:ext cx="1080000" cy="1080000"/>
              <a:chOff x="1294428" y="4868830"/>
              <a:chExt cx="1080000" cy="1080000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DF8D5B2-C342-BA5A-ABD6-5B2EE31D07DB}"/>
                  </a:ext>
                </a:extLst>
              </p:cNvPr>
              <p:cNvSpPr/>
              <p:nvPr/>
            </p:nvSpPr>
            <p:spPr>
              <a:xfrm>
                <a:off x="1294428" y="4868830"/>
                <a:ext cx="1080000" cy="1080000"/>
              </a:xfrm>
              <a:prstGeom prst="ellipse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6C787D36-0601-F708-21F0-0633AAD67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46428" y="5120830"/>
                <a:ext cx="576000" cy="576000"/>
              </a:xfrm>
              <a:prstGeom prst="rect">
                <a:avLst/>
              </a:prstGeom>
            </p:spPr>
          </p:pic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E2820784-6246-5C51-D52D-F450447347C9}"/>
              </a:ext>
            </a:extLst>
          </p:cNvPr>
          <p:cNvSpPr txBox="1"/>
          <p:nvPr/>
        </p:nvSpPr>
        <p:spPr>
          <a:xfrm>
            <a:off x="5583681" y="980728"/>
            <a:ext cx="1024639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1193A-81B5-7BFF-2A07-D4FCF6902ACA}"/>
              </a:ext>
            </a:extLst>
          </p:cNvPr>
          <p:cNvSpPr txBox="1"/>
          <p:nvPr/>
        </p:nvSpPr>
        <p:spPr>
          <a:xfrm>
            <a:off x="335360" y="260648"/>
            <a:ext cx="156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Research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6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AF421-9A4B-572D-6485-66ED39773EEE}"/>
              </a:ext>
            </a:extLst>
          </p:cNvPr>
          <p:cNvSpPr txBox="1"/>
          <p:nvPr/>
        </p:nvSpPr>
        <p:spPr>
          <a:xfrm>
            <a:off x="335360" y="260648"/>
            <a:ext cx="156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Research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86AC5847-4E90-9B88-BCD1-A06EBC514FD1}"/>
              </a:ext>
            </a:extLst>
          </p:cNvPr>
          <p:cNvSpPr/>
          <p:nvPr/>
        </p:nvSpPr>
        <p:spPr>
          <a:xfrm rot="10800000">
            <a:off x="2496592" y="764704"/>
            <a:ext cx="8928000" cy="1296000"/>
          </a:xfrm>
          <a:prstGeom prst="homePlate">
            <a:avLst/>
          </a:prstGeom>
          <a:solidFill>
            <a:srgbClr val="E0E0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화살표: 오각형 65">
            <a:extLst>
              <a:ext uri="{FF2B5EF4-FFF2-40B4-BE49-F238E27FC236}">
                <a16:creationId xmlns:a16="http://schemas.microsoft.com/office/drawing/2014/main" id="{FB27D688-6D73-A1E7-D75D-C3C8A7871BFA}"/>
              </a:ext>
            </a:extLst>
          </p:cNvPr>
          <p:cNvSpPr/>
          <p:nvPr/>
        </p:nvSpPr>
        <p:spPr>
          <a:xfrm rot="10800000">
            <a:off x="2496591" y="2228907"/>
            <a:ext cx="8928000" cy="1296000"/>
          </a:xfrm>
          <a:prstGeom prst="homePlate">
            <a:avLst/>
          </a:prstGeom>
          <a:solidFill>
            <a:srgbClr val="E0E0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화살표: 오각형 72">
            <a:extLst>
              <a:ext uri="{FF2B5EF4-FFF2-40B4-BE49-F238E27FC236}">
                <a16:creationId xmlns:a16="http://schemas.microsoft.com/office/drawing/2014/main" id="{E6829F20-CF50-3AC8-0205-656EEF6ED945}"/>
              </a:ext>
            </a:extLst>
          </p:cNvPr>
          <p:cNvSpPr/>
          <p:nvPr/>
        </p:nvSpPr>
        <p:spPr>
          <a:xfrm rot="10800000">
            <a:off x="2496592" y="3693110"/>
            <a:ext cx="8928000" cy="1296000"/>
          </a:xfrm>
          <a:prstGeom prst="homePlate">
            <a:avLst/>
          </a:prstGeom>
          <a:solidFill>
            <a:srgbClr val="E0E0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화살표: 오각형 79">
            <a:extLst>
              <a:ext uri="{FF2B5EF4-FFF2-40B4-BE49-F238E27FC236}">
                <a16:creationId xmlns:a16="http://schemas.microsoft.com/office/drawing/2014/main" id="{53B20B7A-11AA-1615-B0F5-0036914D3411}"/>
              </a:ext>
            </a:extLst>
          </p:cNvPr>
          <p:cNvSpPr/>
          <p:nvPr/>
        </p:nvSpPr>
        <p:spPr>
          <a:xfrm rot="10800000">
            <a:off x="2496592" y="5157312"/>
            <a:ext cx="8928000" cy="1296000"/>
          </a:xfrm>
          <a:prstGeom prst="homePlate">
            <a:avLst/>
          </a:prstGeom>
          <a:solidFill>
            <a:srgbClr val="E0E0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BCD0B-42B4-4FCE-5F06-A1C719F242B8}"/>
              </a:ext>
            </a:extLst>
          </p:cNvPr>
          <p:cNvSpPr txBox="1"/>
          <p:nvPr/>
        </p:nvSpPr>
        <p:spPr>
          <a:xfrm>
            <a:off x="7218520" y="53300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E1CBE4A-D52B-EFAA-B609-E2ED5E82485F}"/>
              </a:ext>
            </a:extLst>
          </p:cNvPr>
          <p:cNvGrpSpPr/>
          <p:nvPr/>
        </p:nvGrpSpPr>
        <p:grpSpPr>
          <a:xfrm>
            <a:off x="3603923" y="980704"/>
            <a:ext cx="2637084" cy="864000"/>
            <a:chOff x="2594820" y="1095418"/>
            <a:chExt cx="2637084" cy="864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924D32-D542-EEB1-00FD-48E517C8895A}"/>
                </a:ext>
              </a:extLst>
            </p:cNvPr>
            <p:cNvSpPr txBox="1"/>
            <p:nvPr/>
          </p:nvSpPr>
          <p:spPr>
            <a:xfrm>
              <a:off x="3602932" y="1307230"/>
              <a:ext cx="1628972" cy="440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카카오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 </a:t>
              </a:r>
              <a:r>
                <a:rPr lang="ko-KR" alt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카풀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6760A1B-A82C-3DF1-3A1D-F31BF844A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594820" y="1095418"/>
              <a:ext cx="864000" cy="864000"/>
            </a:xfrm>
            <a:custGeom>
              <a:avLst/>
              <a:gdLst>
                <a:gd name="connsiteX0" fmla="*/ 144003 w 864000"/>
                <a:gd name="connsiteY0" fmla="*/ 0 h 864000"/>
                <a:gd name="connsiteX1" fmla="*/ 719997 w 864000"/>
                <a:gd name="connsiteY1" fmla="*/ 0 h 864000"/>
                <a:gd name="connsiteX2" fmla="*/ 864000 w 864000"/>
                <a:gd name="connsiteY2" fmla="*/ 144003 h 864000"/>
                <a:gd name="connsiteX3" fmla="*/ 864000 w 864000"/>
                <a:gd name="connsiteY3" fmla="*/ 719997 h 864000"/>
                <a:gd name="connsiteX4" fmla="*/ 719997 w 864000"/>
                <a:gd name="connsiteY4" fmla="*/ 864000 h 864000"/>
                <a:gd name="connsiteX5" fmla="*/ 144003 w 864000"/>
                <a:gd name="connsiteY5" fmla="*/ 864000 h 864000"/>
                <a:gd name="connsiteX6" fmla="*/ 0 w 864000"/>
                <a:gd name="connsiteY6" fmla="*/ 719997 h 864000"/>
                <a:gd name="connsiteX7" fmla="*/ 0 w 864000"/>
                <a:gd name="connsiteY7" fmla="*/ 144003 h 864000"/>
                <a:gd name="connsiteX8" fmla="*/ 144003 w 864000"/>
                <a:gd name="connsiteY8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4000" h="864000">
                  <a:moveTo>
                    <a:pt x="144003" y="0"/>
                  </a:moveTo>
                  <a:lnTo>
                    <a:pt x="719997" y="0"/>
                  </a:lnTo>
                  <a:cubicBezTo>
                    <a:pt x="799528" y="0"/>
                    <a:pt x="864000" y="64472"/>
                    <a:pt x="864000" y="144003"/>
                  </a:cubicBezTo>
                  <a:lnTo>
                    <a:pt x="864000" y="719997"/>
                  </a:lnTo>
                  <a:cubicBezTo>
                    <a:pt x="864000" y="799528"/>
                    <a:pt x="799528" y="864000"/>
                    <a:pt x="719997" y="864000"/>
                  </a:cubicBezTo>
                  <a:lnTo>
                    <a:pt x="144003" y="864000"/>
                  </a:lnTo>
                  <a:cubicBezTo>
                    <a:pt x="64472" y="864000"/>
                    <a:pt x="0" y="799528"/>
                    <a:pt x="0" y="719997"/>
                  </a:cubicBezTo>
                  <a:lnTo>
                    <a:pt x="0" y="144003"/>
                  </a:lnTo>
                  <a:cubicBezTo>
                    <a:pt x="0" y="64472"/>
                    <a:pt x="64472" y="0"/>
                    <a:pt x="144003" y="0"/>
                  </a:cubicBezTo>
                  <a:close/>
                </a:path>
              </a:pathLst>
            </a:cu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CD07E57-833F-AD6A-4884-727DFB4DB792}"/>
              </a:ext>
            </a:extLst>
          </p:cNvPr>
          <p:cNvGrpSpPr/>
          <p:nvPr/>
        </p:nvGrpSpPr>
        <p:grpSpPr>
          <a:xfrm>
            <a:off x="6601047" y="934021"/>
            <a:ext cx="4249372" cy="957366"/>
            <a:chOff x="5807968" y="1163845"/>
            <a:chExt cx="4249372" cy="957366"/>
          </a:xfrm>
        </p:grpSpPr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A78F7B41-ED09-30CB-4B5E-064E9DE34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8" y="1241216"/>
              <a:ext cx="216000" cy="216000"/>
            </a:xfrm>
            <a:prstGeom prst="mathPlus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빼기 기호 30">
              <a:extLst>
                <a:ext uri="{FF2B5EF4-FFF2-40B4-BE49-F238E27FC236}">
                  <a16:creationId xmlns:a16="http://schemas.microsoft.com/office/drawing/2014/main" id="{5CBBB284-04C1-A519-15FA-646FCEE07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8" y="1534734"/>
              <a:ext cx="216000" cy="216000"/>
            </a:xfrm>
            <a:prstGeom prst="mathMin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71D2CE-E08D-01E9-63CD-8E92DD5D34CC}"/>
                </a:ext>
              </a:extLst>
            </p:cNvPr>
            <p:cNvSpPr txBox="1"/>
            <p:nvPr/>
          </p:nvSpPr>
          <p:spPr>
            <a:xfrm>
              <a:off x="6096000" y="1163845"/>
              <a:ext cx="2755883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카카오의 서비스로 높은 접근성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A71E03-3AED-7722-3890-BEFBAE0AB236}"/>
                </a:ext>
              </a:extLst>
            </p:cNvPr>
            <p:cNvSpPr txBox="1"/>
            <p:nvPr/>
          </p:nvSpPr>
          <p:spPr>
            <a:xfrm>
              <a:off x="6095999" y="1455003"/>
              <a:ext cx="3961341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차량 선택의 제한 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연식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차종 등 좁은 선택 폭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위치 제한 없어 먼 거리에 있는 사용자 인식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83195E4-44BC-1569-8395-B0B5E597E970}"/>
              </a:ext>
            </a:extLst>
          </p:cNvPr>
          <p:cNvGrpSpPr/>
          <p:nvPr/>
        </p:nvGrpSpPr>
        <p:grpSpPr>
          <a:xfrm>
            <a:off x="3644048" y="2444907"/>
            <a:ext cx="1660855" cy="864000"/>
            <a:chOff x="2850831" y="2565660"/>
            <a:chExt cx="1660855" cy="86400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F03B55-B723-6C07-E06E-E2664FEB6FDC}"/>
                </a:ext>
              </a:extLst>
            </p:cNvPr>
            <p:cNvSpPr txBox="1"/>
            <p:nvPr/>
          </p:nvSpPr>
          <p:spPr>
            <a:xfrm>
              <a:off x="3858943" y="2777472"/>
              <a:ext cx="652743" cy="440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네카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E9F453A-7B2B-FD56-FCC4-3FF4EC49B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50831" y="2565660"/>
              <a:ext cx="864000" cy="864000"/>
            </a:xfrm>
            <a:custGeom>
              <a:avLst/>
              <a:gdLst>
                <a:gd name="connsiteX0" fmla="*/ 144003 w 864000"/>
                <a:gd name="connsiteY0" fmla="*/ 0 h 864000"/>
                <a:gd name="connsiteX1" fmla="*/ 719997 w 864000"/>
                <a:gd name="connsiteY1" fmla="*/ 0 h 864000"/>
                <a:gd name="connsiteX2" fmla="*/ 864000 w 864000"/>
                <a:gd name="connsiteY2" fmla="*/ 144003 h 864000"/>
                <a:gd name="connsiteX3" fmla="*/ 864000 w 864000"/>
                <a:gd name="connsiteY3" fmla="*/ 719997 h 864000"/>
                <a:gd name="connsiteX4" fmla="*/ 719997 w 864000"/>
                <a:gd name="connsiteY4" fmla="*/ 864000 h 864000"/>
                <a:gd name="connsiteX5" fmla="*/ 144003 w 864000"/>
                <a:gd name="connsiteY5" fmla="*/ 864000 h 864000"/>
                <a:gd name="connsiteX6" fmla="*/ 0 w 864000"/>
                <a:gd name="connsiteY6" fmla="*/ 719997 h 864000"/>
                <a:gd name="connsiteX7" fmla="*/ 0 w 864000"/>
                <a:gd name="connsiteY7" fmla="*/ 144003 h 864000"/>
                <a:gd name="connsiteX8" fmla="*/ 144003 w 864000"/>
                <a:gd name="connsiteY8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4000" h="864000">
                  <a:moveTo>
                    <a:pt x="144003" y="0"/>
                  </a:moveTo>
                  <a:lnTo>
                    <a:pt x="719997" y="0"/>
                  </a:lnTo>
                  <a:cubicBezTo>
                    <a:pt x="799528" y="0"/>
                    <a:pt x="864000" y="64472"/>
                    <a:pt x="864000" y="144003"/>
                  </a:cubicBezTo>
                  <a:lnTo>
                    <a:pt x="864000" y="719997"/>
                  </a:lnTo>
                  <a:cubicBezTo>
                    <a:pt x="864000" y="799528"/>
                    <a:pt x="799528" y="864000"/>
                    <a:pt x="719997" y="864000"/>
                  </a:cubicBezTo>
                  <a:lnTo>
                    <a:pt x="144003" y="864000"/>
                  </a:lnTo>
                  <a:cubicBezTo>
                    <a:pt x="64472" y="864000"/>
                    <a:pt x="0" y="799528"/>
                    <a:pt x="0" y="719997"/>
                  </a:cubicBezTo>
                  <a:lnTo>
                    <a:pt x="0" y="144003"/>
                  </a:lnTo>
                  <a:cubicBezTo>
                    <a:pt x="0" y="64472"/>
                    <a:pt x="64472" y="0"/>
                    <a:pt x="144003" y="0"/>
                  </a:cubicBezTo>
                  <a:close/>
                </a:path>
              </a:pathLst>
            </a:cu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55FDA1B-CD85-750D-8B6B-91951B621944}"/>
              </a:ext>
            </a:extLst>
          </p:cNvPr>
          <p:cNvGrpSpPr/>
          <p:nvPr/>
        </p:nvGrpSpPr>
        <p:grpSpPr>
          <a:xfrm>
            <a:off x="6601047" y="2545957"/>
            <a:ext cx="2774610" cy="661901"/>
            <a:chOff x="5807968" y="1163845"/>
            <a:chExt cx="2774610" cy="661901"/>
          </a:xfrm>
        </p:grpSpPr>
        <p:sp>
          <p:nvSpPr>
            <p:cNvPr id="68" name="더하기 기호 67">
              <a:extLst>
                <a:ext uri="{FF2B5EF4-FFF2-40B4-BE49-F238E27FC236}">
                  <a16:creationId xmlns:a16="http://schemas.microsoft.com/office/drawing/2014/main" id="{0681AAB2-F474-1223-F84F-94CA0F4B8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8" y="1241216"/>
              <a:ext cx="216000" cy="216000"/>
            </a:xfrm>
            <a:prstGeom prst="mathPlus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빼기 기호 68">
              <a:extLst>
                <a:ext uri="{FF2B5EF4-FFF2-40B4-BE49-F238E27FC236}">
                  <a16:creationId xmlns:a16="http://schemas.microsoft.com/office/drawing/2014/main" id="{FA613B6D-ACBC-6AC3-7F08-7AC6EB3521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8" y="1534734"/>
              <a:ext cx="216000" cy="216000"/>
            </a:xfrm>
            <a:prstGeom prst="mathMin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0D7C34-831A-591B-82DC-324CFFBCD380}"/>
                </a:ext>
              </a:extLst>
            </p:cNvPr>
            <p:cNvSpPr txBox="1"/>
            <p:nvPr/>
          </p:nvSpPr>
          <p:spPr>
            <a:xfrm>
              <a:off x="6096000" y="1163845"/>
              <a:ext cx="2486578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경로 선택 시 자동 추천 기능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E811D78-7A8A-448C-3DDA-DD94E28FD8BB}"/>
                </a:ext>
              </a:extLst>
            </p:cNvPr>
            <p:cNvSpPr txBox="1"/>
            <p:nvPr/>
          </p:nvSpPr>
          <p:spPr>
            <a:xfrm>
              <a:off x="6095999" y="1455003"/>
              <a:ext cx="1838965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대표 경로 수정 불가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5A57F96-1B3E-6246-4446-B97A01BEDCB3}"/>
              </a:ext>
            </a:extLst>
          </p:cNvPr>
          <p:cNvGrpSpPr/>
          <p:nvPr/>
        </p:nvGrpSpPr>
        <p:grpSpPr>
          <a:xfrm>
            <a:off x="3647090" y="3909110"/>
            <a:ext cx="1657813" cy="864000"/>
            <a:chOff x="2641029" y="1095418"/>
            <a:chExt cx="1657813" cy="86400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1802F1-15C8-BCC6-E6B3-684348172FA8}"/>
                </a:ext>
              </a:extLst>
            </p:cNvPr>
            <p:cNvSpPr txBox="1"/>
            <p:nvPr/>
          </p:nvSpPr>
          <p:spPr>
            <a:xfrm>
              <a:off x="3646099" y="1307230"/>
              <a:ext cx="652743" cy="440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풀카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D3F83A8-3A9D-6E04-C2F7-EF1C15C5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1029" y="1095418"/>
              <a:ext cx="857916" cy="864000"/>
            </a:xfrm>
            <a:custGeom>
              <a:avLst/>
              <a:gdLst>
                <a:gd name="connsiteX0" fmla="*/ 144003 w 864000"/>
                <a:gd name="connsiteY0" fmla="*/ 0 h 864000"/>
                <a:gd name="connsiteX1" fmla="*/ 719997 w 864000"/>
                <a:gd name="connsiteY1" fmla="*/ 0 h 864000"/>
                <a:gd name="connsiteX2" fmla="*/ 864000 w 864000"/>
                <a:gd name="connsiteY2" fmla="*/ 144003 h 864000"/>
                <a:gd name="connsiteX3" fmla="*/ 864000 w 864000"/>
                <a:gd name="connsiteY3" fmla="*/ 719997 h 864000"/>
                <a:gd name="connsiteX4" fmla="*/ 719997 w 864000"/>
                <a:gd name="connsiteY4" fmla="*/ 864000 h 864000"/>
                <a:gd name="connsiteX5" fmla="*/ 144003 w 864000"/>
                <a:gd name="connsiteY5" fmla="*/ 864000 h 864000"/>
                <a:gd name="connsiteX6" fmla="*/ 0 w 864000"/>
                <a:gd name="connsiteY6" fmla="*/ 719997 h 864000"/>
                <a:gd name="connsiteX7" fmla="*/ 0 w 864000"/>
                <a:gd name="connsiteY7" fmla="*/ 144003 h 864000"/>
                <a:gd name="connsiteX8" fmla="*/ 144003 w 864000"/>
                <a:gd name="connsiteY8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4000" h="864000">
                  <a:moveTo>
                    <a:pt x="144003" y="0"/>
                  </a:moveTo>
                  <a:lnTo>
                    <a:pt x="719997" y="0"/>
                  </a:lnTo>
                  <a:cubicBezTo>
                    <a:pt x="799528" y="0"/>
                    <a:pt x="864000" y="64472"/>
                    <a:pt x="864000" y="144003"/>
                  </a:cubicBezTo>
                  <a:lnTo>
                    <a:pt x="864000" y="719997"/>
                  </a:lnTo>
                  <a:cubicBezTo>
                    <a:pt x="864000" y="799528"/>
                    <a:pt x="799528" y="864000"/>
                    <a:pt x="719997" y="864000"/>
                  </a:cubicBezTo>
                  <a:lnTo>
                    <a:pt x="144003" y="864000"/>
                  </a:lnTo>
                  <a:cubicBezTo>
                    <a:pt x="64472" y="864000"/>
                    <a:pt x="0" y="799528"/>
                    <a:pt x="0" y="719997"/>
                  </a:cubicBezTo>
                  <a:lnTo>
                    <a:pt x="0" y="144003"/>
                  </a:lnTo>
                  <a:cubicBezTo>
                    <a:pt x="0" y="64472"/>
                    <a:pt x="64472" y="0"/>
                    <a:pt x="144003" y="0"/>
                  </a:cubicBezTo>
                  <a:close/>
                </a:path>
              </a:pathLst>
            </a:cu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783D0D3-3037-0844-A9C0-27E19022B1F5}"/>
              </a:ext>
            </a:extLst>
          </p:cNvPr>
          <p:cNvGrpSpPr/>
          <p:nvPr/>
        </p:nvGrpSpPr>
        <p:grpSpPr>
          <a:xfrm>
            <a:off x="6601047" y="3862427"/>
            <a:ext cx="4177238" cy="957366"/>
            <a:chOff x="5807968" y="1163845"/>
            <a:chExt cx="4177238" cy="957366"/>
          </a:xfrm>
        </p:grpSpPr>
        <p:sp>
          <p:nvSpPr>
            <p:cNvPr id="75" name="더하기 기호 74">
              <a:extLst>
                <a:ext uri="{FF2B5EF4-FFF2-40B4-BE49-F238E27FC236}">
                  <a16:creationId xmlns:a16="http://schemas.microsoft.com/office/drawing/2014/main" id="{7F380FC8-E5C6-DF84-E875-810CB7024C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8" y="1241216"/>
              <a:ext cx="216000" cy="216000"/>
            </a:xfrm>
            <a:prstGeom prst="mathPlus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빼기 기호 75">
              <a:extLst>
                <a:ext uri="{FF2B5EF4-FFF2-40B4-BE49-F238E27FC236}">
                  <a16:creationId xmlns:a16="http://schemas.microsoft.com/office/drawing/2014/main" id="{E29280F0-EB65-827F-B73F-F43CA21E04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8" y="1534734"/>
              <a:ext cx="216000" cy="216000"/>
            </a:xfrm>
            <a:prstGeom prst="mathMin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814FEAF-3EAE-70A5-3F30-4BBB2F3B2A30}"/>
                </a:ext>
              </a:extLst>
            </p:cNvPr>
            <p:cNvSpPr txBox="1"/>
            <p:nvPr/>
          </p:nvSpPr>
          <p:spPr>
            <a:xfrm>
              <a:off x="6096000" y="1163845"/>
              <a:ext cx="3889206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직장인 전용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같은 직장 재직자끼리 이용 가능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851AD21-780A-9E38-4723-B476CA6A7C7C}"/>
                </a:ext>
              </a:extLst>
            </p:cNvPr>
            <p:cNvSpPr txBox="1"/>
            <p:nvPr/>
          </p:nvSpPr>
          <p:spPr>
            <a:xfrm>
              <a:off x="6095999" y="1455003"/>
              <a:ext cx="2828018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직장 이메일 없으면 등록 불가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회사 주변으로만 위치 지정 가능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B01A555-25CE-7986-B7BE-DB97B9F39D5E}"/>
              </a:ext>
            </a:extLst>
          </p:cNvPr>
          <p:cNvGrpSpPr/>
          <p:nvPr/>
        </p:nvGrpSpPr>
        <p:grpSpPr>
          <a:xfrm>
            <a:off x="3644048" y="5373312"/>
            <a:ext cx="1660855" cy="864000"/>
            <a:chOff x="2634945" y="1095418"/>
            <a:chExt cx="1660855" cy="8640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985962-67EA-6046-E2A4-8135313E737C}"/>
                </a:ext>
              </a:extLst>
            </p:cNvPr>
            <p:cNvSpPr txBox="1"/>
            <p:nvPr/>
          </p:nvSpPr>
          <p:spPr>
            <a:xfrm>
              <a:off x="3643057" y="1307230"/>
              <a:ext cx="652743" cy="440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풀럭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0444FD2-0C34-1F80-D295-7AFB4721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34945" y="1095418"/>
              <a:ext cx="864000" cy="864000"/>
            </a:xfrm>
            <a:custGeom>
              <a:avLst/>
              <a:gdLst>
                <a:gd name="connsiteX0" fmla="*/ 144003 w 864000"/>
                <a:gd name="connsiteY0" fmla="*/ 0 h 864000"/>
                <a:gd name="connsiteX1" fmla="*/ 719997 w 864000"/>
                <a:gd name="connsiteY1" fmla="*/ 0 h 864000"/>
                <a:gd name="connsiteX2" fmla="*/ 864000 w 864000"/>
                <a:gd name="connsiteY2" fmla="*/ 144003 h 864000"/>
                <a:gd name="connsiteX3" fmla="*/ 864000 w 864000"/>
                <a:gd name="connsiteY3" fmla="*/ 719997 h 864000"/>
                <a:gd name="connsiteX4" fmla="*/ 719997 w 864000"/>
                <a:gd name="connsiteY4" fmla="*/ 864000 h 864000"/>
                <a:gd name="connsiteX5" fmla="*/ 144003 w 864000"/>
                <a:gd name="connsiteY5" fmla="*/ 864000 h 864000"/>
                <a:gd name="connsiteX6" fmla="*/ 0 w 864000"/>
                <a:gd name="connsiteY6" fmla="*/ 719997 h 864000"/>
                <a:gd name="connsiteX7" fmla="*/ 0 w 864000"/>
                <a:gd name="connsiteY7" fmla="*/ 144003 h 864000"/>
                <a:gd name="connsiteX8" fmla="*/ 144003 w 864000"/>
                <a:gd name="connsiteY8" fmla="*/ 0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4000" h="864000">
                  <a:moveTo>
                    <a:pt x="144003" y="0"/>
                  </a:moveTo>
                  <a:lnTo>
                    <a:pt x="719997" y="0"/>
                  </a:lnTo>
                  <a:cubicBezTo>
                    <a:pt x="799528" y="0"/>
                    <a:pt x="864000" y="64472"/>
                    <a:pt x="864000" y="144003"/>
                  </a:cubicBezTo>
                  <a:lnTo>
                    <a:pt x="864000" y="719997"/>
                  </a:lnTo>
                  <a:cubicBezTo>
                    <a:pt x="864000" y="799528"/>
                    <a:pt x="799528" y="864000"/>
                    <a:pt x="719997" y="864000"/>
                  </a:cubicBezTo>
                  <a:lnTo>
                    <a:pt x="144003" y="864000"/>
                  </a:lnTo>
                  <a:cubicBezTo>
                    <a:pt x="64472" y="864000"/>
                    <a:pt x="0" y="799528"/>
                    <a:pt x="0" y="719997"/>
                  </a:cubicBezTo>
                  <a:lnTo>
                    <a:pt x="0" y="144003"/>
                  </a:lnTo>
                  <a:cubicBezTo>
                    <a:pt x="0" y="64472"/>
                    <a:pt x="64472" y="0"/>
                    <a:pt x="144003" y="0"/>
                  </a:cubicBezTo>
                  <a:close/>
                </a:path>
              </a:pathLst>
            </a:cu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86B5DBC-6332-5B35-EA94-2B40BFC57663}"/>
              </a:ext>
            </a:extLst>
          </p:cNvPr>
          <p:cNvGrpSpPr/>
          <p:nvPr/>
        </p:nvGrpSpPr>
        <p:grpSpPr>
          <a:xfrm>
            <a:off x="6601047" y="5474362"/>
            <a:ext cx="2011580" cy="661901"/>
            <a:chOff x="5807968" y="1163845"/>
            <a:chExt cx="2011580" cy="661901"/>
          </a:xfrm>
        </p:grpSpPr>
        <p:sp>
          <p:nvSpPr>
            <p:cNvPr id="82" name="더하기 기호 81">
              <a:extLst>
                <a:ext uri="{FF2B5EF4-FFF2-40B4-BE49-F238E27FC236}">
                  <a16:creationId xmlns:a16="http://schemas.microsoft.com/office/drawing/2014/main" id="{68EB5024-E10C-68D8-46E1-DA09E52748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8" y="1241216"/>
              <a:ext cx="216000" cy="216000"/>
            </a:xfrm>
            <a:prstGeom prst="mathPlus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빼기 기호 82">
              <a:extLst>
                <a:ext uri="{FF2B5EF4-FFF2-40B4-BE49-F238E27FC236}">
                  <a16:creationId xmlns:a16="http://schemas.microsoft.com/office/drawing/2014/main" id="{636E0912-E870-AD4F-7F79-79B8050A5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8" y="1534734"/>
              <a:ext cx="216000" cy="216000"/>
            </a:xfrm>
            <a:prstGeom prst="mathMin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0F035A4-1F87-4594-B2A6-DB40792C6582}"/>
                </a:ext>
              </a:extLst>
            </p:cNvPr>
            <p:cNvSpPr txBox="1"/>
            <p:nvPr/>
          </p:nvSpPr>
          <p:spPr>
            <a:xfrm>
              <a:off x="6096000" y="1163845"/>
              <a:ext cx="1165704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무료 서비스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787A763-4445-47E9-3688-2064EC8CA613}"/>
                </a:ext>
              </a:extLst>
            </p:cNvPr>
            <p:cNvSpPr txBox="1"/>
            <p:nvPr/>
          </p:nvSpPr>
          <p:spPr>
            <a:xfrm>
              <a:off x="6095999" y="1455003"/>
              <a:ext cx="1723549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회성 </a:t>
              </a:r>
              <a:r>
                <a:rPr lang="ko-KR" altLang="en-US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카풀만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지원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D4C69ED-6CF7-05E8-36BA-3ECEC3C39068}"/>
              </a:ext>
            </a:extLst>
          </p:cNvPr>
          <p:cNvSpPr txBox="1"/>
          <p:nvPr/>
        </p:nvSpPr>
        <p:spPr>
          <a:xfrm>
            <a:off x="335360" y="3226220"/>
            <a:ext cx="1770036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타사 서비스 비교</a:t>
            </a:r>
          </a:p>
        </p:txBody>
      </p:sp>
    </p:spTree>
    <p:extLst>
      <p:ext uri="{BB962C8B-B14F-4D97-AF65-F5344CB8AC3E}">
        <p14:creationId xmlns:p14="http://schemas.microsoft.com/office/powerpoint/2010/main" val="414678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686</Words>
  <Application>Microsoft Office PowerPoint</Application>
  <PresentationFormat>와이드스크린</PresentationFormat>
  <Paragraphs>144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 ExtraBold</vt:lpstr>
      <vt:lpstr>더페이스샵 잉크립퀴드체</vt:lpstr>
      <vt:lpstr>맑은 고딕</vt:lpstr>
      <vt:lpstr>Arial</vt:lpstr>
      <vt:lpstr>나눔스퀘어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손이지</dc:creator>
  <cp:lastModifiedBy>손이지</cp:lastModifiedBy>
  <cp:revision>437</cp:revision>
  <dcterms:created xsi:type="dcterms:W3CDTF">2023-03-03T11:34:08Z</dcterms:created>
  <dcterms:modified xsi:type="dcterms:W3CDTF">2023-03-06T08:47:03Z</dcterms:modified>
</cp:coreProperties>
</file>